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0"/>
  </p:notesMasterIdLst>
  <p:sldIdLst>
    <p:sldId id="256" r:id="rId2"/>
    <p:sldId id="257" r:id="rId3"/>
    <p:sldId id="263" r:id="rId4"/>
    <p:sldId id="259" r:id="rId5"/>
    <p:sldId id="260" r:id="rId6"/>
    <p:sldId id="267" r:id="rId7"/>
    <p:sldId id="261" r:id="rId8"/>
    <p:sldId id="264" r:id="rId9"/>
    <p:sldId id="265" r:id="rId10"/>
    <p:sldId id="266" r:id="rId11"/>
    <p:sldId id="268" r:id="rId12"/>
    <p:sldId id="269" r:id="rId13"/>
    <p:sldId id="270" r:id="rId14"/>
    <p:sldId id="271" r:id="rId15"/>
    <p:sldId id="272" r:id="rId16"/>
    <p:sldId id="276" r:id="rId17"/>
    <p:sldId id="279" r:id="rId18"/>
    <p:sldId id="280" r:id="rId19"/>
    <p:sldId id="281" r:id="rId20"/>
    <p:sldId id="282" r:id="rId21"/>
    <p:sldId id="283" r:id="rId22"/>
    <p:sldId id="284" r:id="rId23"/>
    <p:sldId id="285" r:id="rId24"/>
    <p:sldId id="287" r:id="rId25"/>
    <p:sldId id="286" r:id="rId26"/>
    <p:sldId id="288" r:id="rId27"/>
    <p:sldId id="289" r:id="rId28"/>
    <p:sldId id="290"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88"/>
    <p:restoredTop sz="94709"/>
  </p:normalViewPr>
  <p:slideViewPr>
    <p:cSldViewPr snapToGrid="0" snapToObjects="1">
      <p:cViewPr varScale="1">
        <p:scale>
          <a:sx n="143" d="100"/>
          <a:sy n="143" d="100"/>
        </p:scale>
        <p:origin x="30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0473CE-DF5F-E241-969E-0186E8A75C91}" type="datetimeFigureOut">
              <a:rPr kumimoji="1" lang="zh-CN" altLang="en-US" smtClean="0"/>
              <a:t>2020/12/20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B0468D-CE55-4C41-8695-FD06AD6F19A8}" type="slidenum">
              <a:rPr kumimoji="1" lang="zh-CN" altLang="en-US" smtClean="0"/>
              <a:t>‹#›</a:t>
            </a:fld>
            <a:endParaRPr kumimoji="1" lang="zh-CN" altLang="en-US"/>
          </a:p>
        </p:txBody>
      </p:sp>
    </p:spTree>
    <p:extLst>
      <p:ext uri="{BB962C8B-B14F-4D97-AF65-F5344CB8AC3E}">
        <p14:creationId xmlns:p14="http://schemas.microsoft.com/office/powerpoint/2010/main" val="2084055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6</a:t>
            </a:fld>
            <a:endParaRPr kumimoji="1" lang="zh-CN" altLang="en-US"/>
          </a:p>
        </p:txBody>
      </p:sp>
    </p:spTree>
    <p:extLst>
      <p:ext uri="{BB962C8B-B14F-4D97-AF65-F5344CB8AC3E}">
        <p14:creationId xmlns:p14="http://schemas.microsoft.com/office/powerpoint/2010/main" val="25418401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20</a:t>
            </a:fld>
            <a:endParaRPr kumimoji="1" lang="zh-CN" altLang="en-US"/>
          </a:p>
        </p:txBody>
      </p:sp>
    </p:spTree>
    <p:extLst>
      <p:ext uri="{BB962C8B-B14F-4D97-AF65-F5344CB8AC3E}">
        <p14:creationId xmlns:p14="http://schemas.microsoft.com/office/powerpoint/2010/main" val="14954210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21</a:t>
            </a:fld>
            <a:endParaRPr kumimoji="1" lang="zh-CN" altLang="en-US"/>
          </a:p>
        </p:txBody>
      </p:sp>
    </p:spTree>
    <p:extLst>
      <p:ext uri="{BB962C8B-B14F-4D97-AF65-F5344CB8AC3E}">
        <p14:creationId xmlns:p14="http://schemas.microsoft.com/office/powerpoint/2010/main" val="32620247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22</a:t>
            </a:fld>
            <a:endParaRPr kumimoji="1" lang="zh-CN" altLang="en-US"/>
          </a:p>
        </p:txBody>
      </p:sp>
    </p:spTree>
    <p:extLst>
      <p:ext uri="{BB962C8B-B14F-4D97-AF65-F5344CB8AC3E}">
        <p14:creationId xmlns:p14="http://schemas.microsoft.com/office/powerpoint/2010/main" val="1098612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23</a:t>
            </a:fld>
            <a:endParaRPr kumimoji="1" lang="zh-CN" altLang="en-US"/>
          </a:p>
        </p:txBody>
      </p:sp>
    </p:spTree>
    <p:extLst>
      <p:ext uri="{BB962C8B-B14F-4D97-AF65-F5344CB8AC3E}">
        <p14:creationId xmlns:p14="http://schemas.microsoft.com/office/powerpoint/2010/main" val="4790123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24</a:t>
            </a:fld>
            <a:endParaRPr kumimoji="1" lang="zh-CN" altLang="en-US"/>
          </a:p>
        </p:txBody>
      </p:sp>
    </p:spTree>
    <p:extLst>
      <p:ext uri="{BB962C8B-B14F-4D97-AF65-F5344CB8AC3E}">
        <p14:creationId xmlns:p14="http://schemas.microsoft.com/office/powerpoint/2010/main" val="38977965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25</a:t>
            </a:fld>
            <a:endParaRPr kumimoji="1" lang="zh-CN" altLang="en-US"/>
          </a:p>
        </p:txBody>
      </p:sp>
    </p:spTree>
    <p:extLst>
      <p:ext uri="{BB962C8B-B14F-4D97-AF65-F5344CB8AC3E}">
        <p14:creationId xmlns:p14="http://schemas.microsoft.com/office/powerpoint/2010/main" val="25476025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26</a:t>
            </a:fld>
            <a:endParaRPr kumimoji="1" lang="zh-CN" altLang="en-US"/>
          </a:p>
        </p:txBody>
      </p:sp>
    </p:spTree>
    <p:extLst>
      <p:ext uri="{BB962C8B-B14F-4D97-AF65-F5344CB8AC3E}">
        <p14:creationId xmlns:p14="http://schemas.microsoft.com/office/powerpoint/2010/main" val="9662048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27</a:t>
            </a:fld>
            <a:endParaRPr kumimoji="1" lang="zh-CN" altLang="en-US"/>
          </a:p>
        </p:txBody>
      </p:sp>
    </p:spTree>
    <p:extLst>
      <p:ext uri="{BB962C8B-B14F-4D97-AF65-F5344CB8AC3E}">
        <p14:creationId xmlns:p14="http://schemas.microsoft.com/office/powerpoint/2010/main" val="35138463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28</a:t>
            </a:fld>
            <a:endParaRPr kumimoji="1" lang="zh-CN" altLang="en-US"/>
          </a:p>
        </p:txBody>
      </p:sp>
    </p:spTree>
    <p:extLst>
      <p:ext uri="{BB962C8B-B14F-4D97-AF65-F5344CB8AC3E}">
        <p14:creationId xmlns:p14="http://schemas.microsoft.com/office/powerpoint/2010/main" val="42075025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12</a:t>
            </a:fld>
            <a:endParaRPr kumimoji="1" lang="zh-CN" altLang="en-US"/>
          </a:p>
        </p:txBody>
      </p:sp>
    </p:spTree>
    <p:extLst>
      <p:ext uri="{BB962C8B-B14F-4D97-AF65-F5344CB8AC3E}">
        <p14:creationId xmlns:p14="http://schemas.microsoft.com/office/powerpoint/2010/main" val="36125653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13</a:t>
            </a:fld>
            <a:endParaRPr kumimoji="1" lang="zh-CN" altLang="en-US"/>
          </a:p>
        </p:txBody>
      </p:sp>
    </p:spTree>
    <p:extLst>
      <p:ext uri="{BB962C8B-B14F-4D97-AF65-F5344CB8AC3E}">
        <p14:creationId xmlns:p14="http://schemas.microsoft.com/office/powerpoint/2010/main" val="3363540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14</a:t>
            </a:fld>
            <a:endParaRPr kumimoji="1" lang="zh-CN" altLang="en-US"/>
          </a:p>
        </p:txBody>
      </p:sp>
    </p:spTree>
    <p:extLst>
      <p:ext uri="{BB962C8B-B14F-4D97-AF65-F5344CB8AC3E}">
        <p14:creationId xmlns:p14="http://schemas.microsoft.com/office/powerpoint/2010/main" val="32954626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15</a:t>
            </a:fld>
            <a:endParaRPr kumimoji="1" lang="zh-CN" altLang="en-US"/>
          </a:p>
        </p:txBody>
      </p:sp>
    </p:spTree>
    <p:extLst>
      <p:ext uri="{BB962C8B-B14F-4D97-AF65-F5344CB8AC3E}">
        <p14:creationId xmlns:p14="http://schemas.microsoft.com/office/powerpoint/2010/main" val="3246040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16</a:t>
            </a:fld>
            <a:endParaRPr kumimoji="1" lang="zh-CN" altLang="en-US"/>
          </a:p>
        </p:txBody>
      </p:sp>
    </p:spTree>
    <p:extLst>
      <p:ext uri="{BB962C8B-B14F-4D97-AF65-F5344CB8AC3E}">
        <p14:creationId xmlns:p14="http://schemas.microsoft.com/office/powerpoint/2010/main" val="42262819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17</a:t>
            </a:fld>
            <a:endParaRPr kumimoji="1" lang="zh-CN" altLang="en-US"/>
          </a:p>
        </p:txBody>
      </p:sp>
    </p:spTree>
    <p:extLst>
      <p:ext uri="{BB962C8B-B14F-4D97-AF65-F5344CB8AC3E}">
        <p14:creationId xmlns:p14="http://schemas.microsoft.com/office/powerpoint/2010/main" val="32871655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18</a:t>
            </a:fld>
            <a:endParaRPr kumimoji="1" lang="zh-CN" altLang="en-US"/>
          </a:p>
        </p:txBody>
      </p:sp>
    </p:spTree>
    <p:extLst>
      <p:ext uri="{BB962C8B-B14F-4D97-AF65-F5344CB8AC3E}">
        <p14:creationId xmlns:p14="http://schemas.microsoft.com/office/powerpoint/2010/main" val="5511993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34B0468D-CE55-4C41-8695-FD06AD6F19A8}" type="slidenum">
              <a:rPr kumimoji="1" lang="zh-CN" altLang="en-US" smtClean="0"/>
              <a:t>19</a:t>
            </a:fld>
            <a:endParaRPr kumimoji="1" lang="zh-CN" altLang="en-US"/>
          </a:p>
        </p:txBody>
      </p:sp>
    </p:spTree>
    <p:extLst>
      <p:ext uri="{BB962C8B-B14F-4D97-AF65-F5344CB8AC3E}">
        <p14:creationId xmlns:p14="http://schemas.microsoft.com/office/powerpoint/2010/main" val="215969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BDEBEB-5B5A-4A41-95D3-B554DE7CA34E}"/>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D53DE744-9531-4246-8EB2-17752A8F53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6A2B2E1D-94D7-294A-B2C8-0956846D902D}"/>
              </a:ext>
            </a:extLst>
          </p:cNvPr>
          <p:cNvSpPr>
            <a:spLocks noGrp="1"/>
          </p:cNvSpPr>
          <p:nvPr>
            <p:ph type="dt" sz="half" idx="10"/>
          </p:nvPr>
        </p:nvSpPr>
        <p:spPr/>
        <p:txBody>
          <a:bodyPr/>
          <a:lstStyle/>
          <a:p>
            <a:fld id="{0535F1C4-7CC3-E240-B593-F95062B1A748}" type="datetimeFigureOut">
              <a:rPr kumimoji="1" lang="zh-CN" altLang="en-US" smtClean="0"/>
              <a:t>2020/12/10</a:t>
            </a:fld>
            <a:endParaRPr kumimoji="1" lang="zh-CN" altLang="en-US"/>
          </a:p>
        </p:txBody>
      </p:sp>
      <p:sp>
        <p:nvSpPr>
          <p:cNvPr id="5" name="页脚占位符 4">
            <a:extLst>
              <a:ext uri="{FF2B5EF4-FFF2-40B4-BE49-F238E27FC236}">
                <a16:creationId xmlns:a16="http://schemas.microsoft.com/office/drawing/2014/main" id="{170AB163-BB09-E24B-84C6-F448F0FC1CA2}"/>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FDBD966A-3807-394A-AC81-546D1CA3202D}"/>
              </a:ext>
            </a:extLst>
          </p:cNvPr>
          <p:cNvSpPr>
            <a:spLocks noGrp="1"/>
          </p:cNvSpPr>
          <p:nvPr>
            <p:ph type="sldNum" sz="quarter" idx="12"/>
          </p:nvPr>
        </p:nvSpPr>
        <p:spPr/>
        <p:txBody>
          <a:body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2670784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D4F8CD-1351-CE45-BC35-14F252619878}"/>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E9EB07BB-27BC-4C49-8DC5-9BE350F72469}"/>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5ACC57E-F81A-274D-94E4-B68B58DB86A9}"/>
              </a:ext>
            </a:extLst>
          </p:cNvPr>
          <p:cNvSpPr>
            <a:spLocks noGrp="1"/>
          </p:cNvSpPr>
          <p:nvPr>
            <p:ph type="dt" sz="half" idx="10"/>
          </p:nvPr>
        </p:nvSpPr>
        <p:spPr/>
        <p:txBody>
          <a:bodyPr/>
          <a:lstStyle/>
          <a:p>
            <a:fld id="{0535F1C4-7CC3-E240-B593-F95062B1A748}" type="datetimeFigureOut">
              <a:rPr kumimoji="1" lang="zh-CN" altLang="en-US" smtClean="0"/>
              <a:t>2020/12/10</a:t>
            </a:fld>
            <a:endParaRPr kumimoji="1" lang="zh-CN" altLang="en-US"/>
          </a:p>
        </p:txBody>
      </p:sp>
      <p:sp>
        <p:nvSpPr>
          <p:cNvPr id="5" name="页脚占位符 4">
            <a:extLst>
              <a:ext uri="{FF2B5EF4-FFF2-40B4-BE49-F238E27FC236}">
                <a16:creationId xmlns:a16="http://schemas.microsoft.com/office/drawing/2014/main" id="{6BC813B9-CEF7-304F-BA59-64E060718D1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2EEE269-4AE2-8041-B683-522B9FC5C33A}"/>
              </a:ext>
            </a:extLst>
          </p:cNvPr>
          <p:cNvSpPr>
            <a:spLocks noGrp="1"/>
          </p:cNvSpPr>
          <p:nvPr>
            <p:ph type="sldNum" sz="quarter" idx="12"/>
          </p:nvPr>
        </p:nvSpPr>
        <p:spPr/>
        <p:txBody>
          <a:body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137642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60E3B84-6D78-BA47-B8B9-E4B377498EA0}"/>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F392AE61-700D-3D40-8EA5-4A88E66D22C4}"/>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5225F93-6232-9D47-A947-0CEB4D342257}"/>
              </a:ext>
            </a:extLst>
          </p:cNvPr>
          <p:cNvSpPr>
            <a:spLocks noGrp="1"/>
          </p:cNvSpPr>
          <p:nvPr>
            <p:ph type="dt" sz="half" idx="10"/>
          </p:nvPr>
        </p:nvSpPr>
        <p:spPr/>
        <p:txBody>
          <a:bodyPr/>
          <a:lstStyle/>
          <a:p>
            <a:fld id="{0535F1C4-7CC3-E240-B593-F95062B1A748}" type="datetimeFigureOut">
              <a:rPr kumimoji="1" lang="zh-CN" altLang="en-US" smtClean="0"/>
              <a:t>2020/12/10</a:t>
            </a:fld>
            <a:endParaRPr kumimoji="1" lang="zh-CN" altLang="en-US"/>
          </a:p>
        </p:txBody>
      </p:sp>
      <p:sp>
        <p:nvSpPr>
          <p:cNvPr id="5" name="页脚占位符 4">
            <a:extLst>
              <a:ext uri="{FF2B5EF4-FFF2-40B4-BE49-F238E27FC236}">
                <a16:creationId xmlns:a16="http://schemas.microsoft.com/office/drawing/2014/main" id="{F8A3F1ED-5F1C-2E47-9C2B-24F54E42794A}"/>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5B98180-BE9A-F84C-9FBB-18D5CCE7CE4B}"/>
              </a:ext>
            </a:extLst>
          </p:cNvPr>
          <p:cNvSpPr>
            <a:spLocks noGrp="1"/>
          </p:cNvSpPr>
          <p:nvPr>
            <p:ph type="sldNum" sz="quarter" idx="12"/>
          </p:nvPr>
        </p:nvSpPr>
        <p:spPr/>
        <p:txBody>
          <a:body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26002828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827D64-06FA-E341-9CDC-9E8B78C941EB}"/>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48944F0D-C985-344F-94B0-3EA66980A766}"/>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7E34D851-520A-2C43-8BEB-3D5716B9C48C}"/>
              </a:ext>
            </a:extLst>
          </p:cNvPr>
          <p:cNvSpPr>
            <a:spLocks noGrp="1"/>
          </p:cNvSpPr>
          <p:nvPr>
            <p:ph type="dt" sz="half" idx="10"/>
          </p:nvPr>
        </p:nvSpPr>
        <p:spPr/>
        <p:txBody>
          <a:bodyPr/>
          <a:lstStyle/>
          <a:p>
            <a:fld id="{0535F1C4-7CC3-E240-B593-F95062B1A748}" type="datetimeFigureOut">
              <a:rPr kumimoji="1" lang="zh-CN" altLang="en-US" smtClean="0"/>
              <a:t>2020/12/10</a:t>
            </a:fld>
            <a:endParaRPr kumimoji="1" lang="zh-CN" altLang="en-US"/>
          </a:p>
        </p:txBody>
      </p:sp>
      <p:sp>
        <p:nvSpPr>
          <p:cNvPr id="5" name="页脚占位符 4">
            <a:extLst>
              <a:ext uri="{FF2B5EF4-FFF2-40B4-BE49-F238E27FC236}">
                <a16:creationId xmlns:a16="http://schemas.microsoft.com/office/drawing/2014/main" id="{0DCA44CE-B02A-9747-BC08-F93CBD89983A}"/>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921895C3-EA77-6A49-9E64-DC51D658A658}"/>
              </a:ext>
            </a:extLst>
          </p:cNvPr>
          <p:cNvSpPr>
            <a:spLocks noGrp="1"/>
          </p:cNvSpPr>
          <p:nvPr>
            <p:ph type="sldNum" sz="quarter" idx="12"/>
          </p:nvPr>
        </p:nvSpPr>
        <p:spPr/>
        <p:txBody>
          <a:body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787683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88C06B-AE2B-F343-A010-ACE8793C11F6}"/>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5604A120-B34B-D442-969E-E0A4653299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B801BC28-267E-CB49-A072-0A9F09B58684}"/>
              </a:ext>
            </a:extLst>
          </p:cNvPr>
          <p:cNvSpPr>
            <a:spLocks noGrp="1"/>
          </p:cNvSpPr>
          <p:nvPr>
            <p:ph type="dt" sz="half" idx="10"/>
          </p:nvPr>
        </p:nvSpPr>
        <p:spPr/>
        <p:txBody>
          <a:bodyPr/>
          <a:lstStyle/>
          <a:p>
            <a:fld id="{0535F1C4-7CC3-E240-B593-F95062B1A748}" type="datetimeFigureOut">
              <a:rPr kumimoji="1" lang="zh-CN" altLang="en-US" smtClean="0"/>
              <a:t>2020/12/10</a:t>
            </a:fld>
            <a:endParaRPr kumimoji="1" lang="zh-CN" altLang="en-US"/>
          </a:p>
        </p:txBody>
      </p:sp>
      <p:sp>
        <p:nvSpPr>
          <p:cNvPr id="5" name="页脚占位符 4">
            <a:extLst>
              <a:ext uri="{FF2B5EF4-FFF2-40B4-BE49-F238E27FC236}">
                <a16:creationId xmlns:a16="http://schemas.microsoft.com/office/drawing/2014/main" id="{83781C91-0C09-E047-88AE-90164CFB586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B4EA834C-9989-0E40-8DFA-BC9B77AD4FAD}"/>
              </a:ext>
            </a:extLst>
          </p:cNvPr>
          <p:cNvSpPr>
            <a:spLocks noGrp="1"/>
          </p:cNvSpPr>
          <p:nvPr>
            <p:ph type="sldNum" sz="quarter" idx="12"/>
          </p:nvPr>
        </p:nvSpPr>
        <p:spPr/>
        <p:txBody>
          <a:body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1949965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9FDA7C-E29B-714E-802A-68E16F8EC7E6}"/>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FD77642F-D135-A746-AEA9-6523E9EBDA7A}"/>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E3C42E44-A674-794B-87C1-2B73FD417901}"/>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8307BD3D-36D5-D84E-B8D6-6C2E9241FCDC}"/>
              </a:ext>
            </a:extLst>
          </p:cNvPr>
          <p:cNvSpPr>
            <a:spLocks noGrp="1"/>
          </p:cNvSpPr>
          <p:nvPr>
            <p:ph type="dt" sz="half" idx="10"/>
          </p:nvPr>
        </p:nvSpPr>
        <p:spPr/>
        <p:txBody>
          <a:bodyPr/>
          <a:lstStyle/>
          <a:p>
            <a:fld id="{0535F1C4-7CC3-E240-B593-F95062B1A748}" type="datetimeFigureOut">
              <a:rPr kumimoji="1" lang="zh-CN" altLang="en-US" smtClean="0"/>
              <a:t>2020/12/10</a:t>
            </a:fld>
            <a:endParaRPr kumimoji="1" lang="zh-CN" altLang="en-US"/>
          </a:p>
        </p:txBody>
      </p:sp>
      <p:sp>
        <p:nvSpPr>
          <p:cNvPr id="6" name="页脚占位符 5">
            <a:extLst>
              <a:ext uri="{FF2B5EF4-FFF2-40B4-BE49-F238E27FC236}">
                <a16:creationId xmlns:a16="http://schemas.microsoft.com/office/drawing/2014/main" id="{4D01546F-6C1E-254B-BB88-A7A45E7AA213}"/>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367069DF-D45E-0D41-A706-99A69FF925C5}"/>
              </a:ext>
            </a:extLst>
          </p:cNvPr>
          <p:cNvSpPr>
            <a:spLocks noGrp="1"/>
          </p:cNvSpPr>
          <p:nvPr>
            <p:ph type="sldNum" sz="quarter" idx="12"/>
          </p:nvPr>
        </p:nvSpPr>
        <p:spPr/>
        <p:txBody>
          <a:body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3083661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9F6D62-5CCD-2248-B118-1DCDE3270B21}"/>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585C65F4-FAC5-4B47-9656-A5F01B293F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1E05831C-5B54-5A49-A49C-82731C41E561}"/>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CFB4A249-6904-BB4A-9816-5D2ECAAE92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3A11FCF9-F4D7-FF49-B7C5-42B901E35609}"/>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85F33B7D-260E-8C48-B43D-71CD6E3BCB06}"/>
              </a:ext>
            </a:extLst>
          </p:cNvPr>
          <p:cNvSpPr>
            <a:spLocks noGrp="1"/>
          </p:cNvSpPr>
          <p:nvPr>
            <p:ph type="dt" sz="half" idx="10"/>
          </p:nvPr>
        </p:nvSpPr>
        <p:spPr/>
        <p:txBody>
          <a:bodyPr/>
          <a:lstStyle/>
          <a:p>
            <a:fld id="{0535F1C4-7CC3-E240-B593-F95062B1A748}" type="datetimeFigureOut">
              <a:rPr kumimoji="1" lang="zh-CN" altLang="en-US" smtClean="0"/>
              <a:t>2020/12/10</a:t>
            </a:fld>
            <a:endParaRPr kumimoji="1" lang="zh-CN" altLang="en-US"/>
          </a:p>
        </p:txBody>
      </p:sp>
      <p:sp>
        <p:nvSpPr>
          <p:cNvPr id="8" name="页脚占位符 7">
            <a:extLst>
              <a:ext uri="{FF2B5EF4-FFF2-40B4-BE49-F238E27FC236}">
                <a16:creationId xmlns:a16="http://schemas.microsoft.com/office/drawing/2014/main" id="{6C0C4A9E-667F-8A4E-B410-582FAD3E073C}"/>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A60EA18A-803D-ED45-B6C9-658F5790C361}"/>
              </a:ext>
            </a:extLst>
          </p:cNvPr>
          <p:cNvSpPr>
            <a:spLocks noGrp="1"/>
          </p:cNvSpPr>
          <p:nvPr>
            <p:ph type="sldNum" sz="quarter" idx="12"/>
          </p:nvPr>
        </p:nvSpPr>
        <p:spPr/>
        <p:txBody>
          <a:body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1722200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F1ED5F-101D-524C-B12D-ECB5C69A62D4}"/>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6A0D5F74-3835-194D-8D69-90E5789BF933}"/>
              </a:ext>
            </a:extLst>
          </p:cNvPr>
          <p:cNvSpPr>
            <a:spLocks noGrp="1"/>
          </p:cNvSpPr>
          <p:nvPr>
            <p:ph type="dt" sz="half" idx="10"/>
          </p:nvPr>
        </p:nvSpPr>
        <p:spPr/>
        <p:txBody>
          <a:bodyPr/>
          <a:lstStyle/>
          <a:p>
            <a:fld id="{0535F1C4-7CC3-E240-B593-F95062B1A748}" type="datetimeFigureOut">
              <a:rPr kumimoji="1" lang="zh-CN" altLang="en-US" smtClean="0"/>
              <a:t>2020/12/10</a:t>
            </a:fld>
            <a:endParaRPr kumimoji="1" lang="zh-CN" altLang="en-US"/>
          </a:p>
        </p:txBody>
      </p:sp>
      <p:sp>
        <p:nvSpPr>
          <p:cNvPr id="4" name="页脚占位符 3">
            <a:extLst>
              <a:ext uri="{FF2B5EF4-FFF2-40B4-BE49-F238E27FC236}">
                <a16:creationId xmlns:a16="http://schemas.microsoft.com/office/drawing/2014/main" id="{C83DD0E8-6DE6-4D40-A577-51F6DAC64F02}"/>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1F47ED76-3976-D042-B312-95ED470B1140}"/>
              </a:ext>
            </a:extLst>
          </p:cNvPr>
          <p:cNvSpPr>
            <a:spLocks noGrp="1"/>
          </p:cNvSpPr>
          <p:nvPr>
            <p:ph type="sldNum" sz="quarter" idx="12"/>
          </p:nvPr>
        </p:nvSpPr>
        <p:spPr/>
        <p:txBody>
          <a:body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38144345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349965C-FF44-EF42-B356-F5308985ACA8}"/>
              </a:ext>
            </a:extLst>
          </p:cNvPr>
          <p:cNvSpPr>
            <a:spLocks noGrp="1"/>
          </p:cNvSpPr>
          <p:nvPr>
            <p:ph type="dt" sz="half" idx="10"/>
          </p:nvPr>
        </p:nvSpPr>
        <p:spPr/>
        <p:txBody>
          <a:bodyPr/>
          <a:lstStyle/>
          <a:p>
            <a:fld id="{0535F1C4-7CC3-E240-B593-F95062B1A748}" type="datetimeFigureOut">
              <a:rPr kumimoji="1" lang="zh-CN" altLang="en-US" smtClean="0"/>
              <a:t>2020/12/10</a:t>
            </a:fld>
            <a:endParaRPr kumimoji="1" lang="zh-CN" altLang="en-US"/>
          </a:p>
        </p:txBody>
      </p:sp>
      <p:sp>
        <p:nvSpPr>
          <p:cNvPr id="3" name="页脚占位符 2">
            <a:extLst>
              <a:ext uri="{FF2B5EF4-FFF2-40B4-BE49-F238E27FC236}">
                <a16:creationId xmlns:a16="http://schemas.microsoft.com/office/drawing/2014/main" id="{7D8DBC3F-5F49-B34D-B14C-C66F88CFA06D}"/>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33B67A59-1A94-164C-BB66-5E931991F0FF}"/>
              </a:ext>
            </a:extLst>
          </p:cNvPr>
          <p:cNvSpPr>
            <a:spLocks noGrp="1"/>
          </p:cNvSpPr>
          <p:nvPr>
            <p:ph type="sldNum" sz="quarter" idx="12"/>
          </p:nvPr>
        </p:nvSpPr>
        <p:spPr/>
        <p:txBody>
          <a:body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8839854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FA363D-E68F-4544-A089-EFCA3F1ACAFA}"/>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29CA5F7D-3E7C-4741-A08C-CB781DA373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0684A782-7A10-954E-AAC9-52E86906A4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3E6A66E7-D4A3-0D4E-8A6E-F730DE7A18CC}"/>
              </a:ext>
            </a:extLst>
          </p:cNvPr>
          <p:cNvSpPr>
            <a:spLocks noGrp="1"/>
          </p:cNvSpPr>
          <p:nvPr>
            <p:ph type="dt" sz="half" idx="10"/>
          </p:nvPr>
        </p:nvSpPr>
        <p:spPr/>
        <p:txBody>
          <a:bodyPr/>
          <a:lstStyle/>
          <a:p>
            <a:fld id="{0535F1C4-7CC3-E240-B593-F95062B1A748}" type="datetimeFigureOut">
              <a:rPr kumimoji="1" lang="zh-CN" altLang="en-US" smtClean="0"/>
              <a:t>2020/12/10</a:t>
            </a:fld>
            <a:endParaRPr kumimoji="1" lang="zh-CN" altLang="en-US"/>
          </a:p>
        </p:txBody>
      </p:sp>
      <p:sp>
        <p:nvSpPr>
          <p:cNvPr id="6" name="页脚占位符 5">
            <a:extLst>
              <a:ext uri="{FF2B5EF4-FFF2-40B4-BE49-F238E27FC236}">
                <a16:creationId xmlns:a16="http://schemas.microsoft.com/office/drawing/2014/main" id="{73B7FE42-DFA7-9942-9DE8-0CBFFEF34E2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F14533BB-7B50-C24D-94CE-E8EB25450EBB}"/>
              </a:ext>
            </a:extLst>
          </p:cNvPr>
          <p:cNvSpPr>
            <a:spLocks noGrp="1"/>
          </p:cNvSpPr>
          <p:nvPr>
            <p:ph type="sldNum" sz="quarter" idx="12"/>
          </p:nvPr>
        </p:nvSpPr>
        <p:spPr/>
        <p:txBody>
          <a:body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2733348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F77D5A-0B6E-1349-8F8F-D8C47ED5287A}"/>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F59D406F-0279-C946-8A1A-4478A0D0DD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B7457ACA-148C-DA4A-89F5-3B1FF07BD1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BEB27BCA-8965-624B-820F-E9F326CD085C}"/>
              </a:ext>
            </a:extLst>
          </p:cNvPr>
          <p:cNvSpPr>
            <a:spLocks noGrp="1"/>
          </p:cNvSpPr>
          <p:nvPr>
            <p:ph type="dt" sz="half" idx="10"/>
          </p:nvPr>
        </p:nvSpPr>
        <p:spPr/>
        <p:txBody>
          <a:bodyPr/>
          <a:lstStyle/>
          <a:p>
            <a:fld id="{0535F1C4-7CC3-E240-B593-F95062B1A748}" type="datetimeFigureOut">
              <a:rPr kumimoji="1" lang="zh-CN" altLang="en-US" smtClean="0"/>
              <a:t>2020/12/10</a:t>
            </a:fld>
            <a:endParaRPr kumimoji="1" lang="zh-CN" altLang="en-US"/>
          </a:p>
        </p:txBody>
      </p:sp>
      <p:sp>
        <p:nvSpPr>
          <p:cNvPr id="6" name="页脚占位符 5">
            <a:extLst>
              <a:ext uri="{FF2B5EF4-FFF2-40B4-BE49-F238E27FC236}">
                <a16:creationId xmlns:a16="http://schemas.microsoft.com/office/drawing/2014/main" id="{1E6449E8-F7BD-DB40-BE14-2C771ED971F7}"/>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AE872F72-DA93-ED42-BCA8-EE0E6448C38D}"/>
              </a:ext>
            </a:extLst>
          </p:cNvPr>
          <p:cNvSpPr>
            <a:spLocks noGrp="1"/>
          </p:cNvSpPr>
          <p:nvPr>
            <p:ph type="sldNum" sz="quarter" idx="12"/>
          </p:nvPr>
        </p:nvSpPr>
        <p:spPr/>
        <p:txBody>
          <a:body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4020814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26000" r="-26000"/>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043389C-BFD2-3C43-A198-A3F83F948F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731E2740-6A13-D04B-BBAA-B3E31FC4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326FA3D9-D4DC-4B45-97BC-CF853DB1A1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35F1C4-7CC3-E240-B593-F95062B1A748}" type="datetimeFigureOut">
              <a:rPr kumimoji="1" lang="zh-CN" altLang="en-US" smtClean="0"/>
              <a:t>2020/12/10</a:t>
            </a:fld>
            <a:endParaRPr kumimoji="1" lang="zh-CN" altLang="en-US"/>
          </a:p>
        </p:txBody>
      </p:sp>
      <p:sp>
        <p:nvSpPr>
          <p:cNvPr id="5" name="页脚占位符 4">
            <a:extLst>
              <a:ext uri="{FF2B5EF4-FFF2-40B4-BE49-F238E27FC236}">
                <a16:creationId xmlns:a16="http://schemas.microsoft.com/office/drawing/2014/main" id="{9D4EC61E-F67C-FA4B-B870-1A5F75FFD9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1D0D3A5F-1EF0-D24F-9D18-4DAD7DB7E8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89AA6C-CEB5-0A47-A934-76E5F26EBF34}" type="slidenum">
              <a:rPr kumimoji="1" lang="zh-CN" altLang="en-US" smtClean="0"/>
              <a:t>‹#›</a:t>
            </a:fld>
            <a:endParaRPr kumimoji="1" lang="zh-CN" altLang="en-US"/>
          </a:p>
        </p:txBody>
      </p:sp>
    </p:spTree>
    <p:extLst>
      <p:ext uri="{BB962C8B-B14F-4D97-AF65-F5344CB8AC3E}">
        <p14:creationId xmlns:p14="http://schemas.microsoft.com/office/powerpoint/2010/main" val="174709780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0304E7-3A73-C347-963B-FF0D5CBAC76D}"/>
              </a:ext>
            </a:extLst>
          </p:cNvPr>
          <p:cNvSpPr>
            <a:spLocks noGrp="1"/>
          </p:cNvSpPr>
          <p:nvPr>
            <p:ph type="ctrTitle"/>
          </p:nvPr>
        </p:nvSpPr>
        <p:spPr/>
        <p:txBody>
          <a:bodyPr/>
          <a:lstStyle/>
          <a:p>
            <a:r>
              <a:rPr kumimoji="1" lang="en-US" altLang="zh-CN" dirty="0">
                <a:solidFill>
                  <a:srgbClr val="00B0F0"/>
                </a:solidFill>
                <a:latin typeface="KaiTi" panose="02010609060101010101" pitchFamily="49" charset="-122"/>
                <a:ea typeface="KaiTi" panose="02010609060101010101" pitchFamily="49" charset="-122"/>
              </a:rPr>
              <a:t>GC Sharing</a:t>
            </a:r>
            <a:endParaRPr kumimoji="1" lang="zh-CN" altLang="en-US">
              <a:solidFill>
                <a:srgbClr val="00B0F0"/>
              </a:solidFill>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42209703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zh-CN" altLang="en-US" sz="3600" b="1" dirty="0">
                <a:solidFill>
                  <a:srgbClr val="00B0F0"/>
                </a:solidFill>
                <a:latin typeface="KaiTi" panose="02010609060101010101" pitchFamily="49" charset="-122"/>
                <a:ea typeface="KaiTi" panose="02010609060101010101" pitchFamily="49" charset="-122"/>
              </a:rPr>
              <a:t>复制算法（</a:t>
            </a:r>
            <a:r>
              <a:rPr lang="en-US" altLang="zh-CN" sz="3600" b="1" dirty="0">
                <a:solidFill>
                  <a:srgbClr val="00B0F0"/>
                </a:solidFill>
                <a:latin typeface="KaiTi" panose="02010609060101010101" pitchFamily="49" charset="-122"/>
                <a:ea typeface="KaiTi" panose="02010609060101010101" pitchFamily="49" charset="-122"/>
              </a:rPr>
              <a:t>Coping</a:t>
            </a:r>
            <a:r>
              <a:rPr lang="zh-CN" altLang="en-US" sz="3600" b="1" dirty="0">
                <a:solidFill>
                  <a:srgbClr val="00B0F0"/>
                </a:solidFill>
                <a:latin typeface="KaiTi" panose="02010609060101010101" pitchFamily="49" charset="-122"/>
                <a:ea typeface="KaiTi" panose="02010609060101010101" pitchFamily="49" charset="-122"/>
              </a:rPr>
              <a:t>）</a:t>
            </a:r>
            <a:endParaRPr lang="zh-CN" altLang="en-US" sz="3600" dirty="0">
              <a:solidFill>
                <a:srgbClr val="00B0F0"/>
              </a:solidFill>
              <a:effectLst/>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4650540" y="2197726"/>
            <a:ext cx="5407859" cy="2308324"/>
          </a:xfrm>
          <a:prstGeom prst="rect">
            <a:avLst/>
          </a:prstGeom>
          <a:noFill/>
        </p:spPr>
        <p:txBody>
          <a:bodyPr wrap="square" rtlCol="0">
            <a:spAutoFit/>
          </a:bodyPr>
          <a:lstStyle/>
          <a:p>
            <a:r>
              <a:rPr lang="zh-CN" altLang="en-US" dirty="0">
                <a:solidFill>
                  <a:schemeClr val="bg1"/>
                </a:solidFill>
                <a:latin typeface="KaiTi" panose="02010609060101010101" pitchFamily="49" charset="-122"/>
                <a:ea typeface="KaiTi" panose="02010609060101010101" pitchFamily="49" charset="-122"/>
              </a:rPr>
              <a:t>将可用内存按容量划分为大小相等的两块，每次只使用其中的一块。当这一块的内存用完了，就将还存活着的对象复制到另外一块上面，然后再把已使用过的内存空间一次清理掉。这样使得每次都是对整个半区进行内存回收，内存分配时也就不用考虑内存碎片等复杂情况，只要移动堆顶指针，按顺序分配内存即可</a:t>
            </a:r>
            <a:endParaRPr lang="en-US" altLang="zh-CN" dirty="0">
              <a:solidFill>
                <a:schemeClr val="bg1"/>
              </a:solidFill>
              <a:latin typeface="KaiTi" panose="02010609060101010101" pitchFamily="49" charset="-122"/>
              <a:ea typeface="KaiTi" panose="02010609060101010101" pitchFamily="49" charset="-122"/>
            </a:endParaRPr>
          </a:p>
          <a:p>
            <a:endParaRPr lang="en-US" altLang="zh-CN" dirty="0">
              <a:solidFill>
                <a:schemeClr val="bg1"/>
              </a:solidFill>
              <a:latin typeface="KaiTi" panose="02010609060101010101" pitchFamily="49" charset="-122"/>
              <a:ea typeface="KaiTi" panose="02010609060101010101" pitchFamily="49" charset="-122"/>
            </a:endParaRPr>
          </a:p>
        </p:txBody>
      </p:sp>
      <p:pic>
        <p:nvPicPr>
          <p:cNvPr id="9" name="图片 8">
            <a:extLst>
              <a:ext uri="{FF2B5EF4-FFF2-40B4-BE49-F238E27FC236}">
                <a16:creationId xmlns:a16="http://schemas.microsoft.com/office/drawing/2014/main" id="{654BF636-9FF3-CD46-8991-503CD372F624}"/>
              </a:ext>
            </a:extLst>
          </p:cNvPr>
          <p:cNvPicPr>
            <a:picLocks noChangeAspect="1"/>
          </p:cNvPicPr>
          <p:nvPr/>
        </p:nvPicPr>
        <p:blipFill>
          <a:blip r:embed="rId2"/>
          <a:stretch>
            <a:fillRect/>
          </a:stretch>
        </p:blipFill>
        <p:spPr>
          <a:xfrm>
            <a:off x="670210" y="2197726"/>
            <a:ext cx="3766248" cy="2462547"/>
          </a:xfrm>
          <a:prstGeom prst="rect">
            <a:avLst/>
          </a:prstGeom>
        </p:spPr>
      </p:pic>
    </p:spTree>
    <p:extLst>
      <p:ext uri="{BB962C8B-B14F-4D97-AF65-F5344CB8AC3E}">
        <p14:creationId xmlns:p14="http://schemas.microsoft.com/office/powerpoint/2010/main" val="2937964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zh-CN" altLang="en-US" sz="3600" b="1" dirty="0">
                <a:solidFill>
                  <a:srgbClr val="00B0F0"/>
                </a:solidFill>
                <a:latin typeface="KaiTi" panose="02010609060101010101" pitchFamily="49" charset="-122"/>
                <a:ea typeface="KaiTi" panose="02010609060101010101" pitchFamily="49" charset="-122"/>
              </a:rPr>
              <a:t>标记</a:t>
            </a:r>
            <a:r>
              <a:rPr lang="en-US" altLang="zh-CN" sz="3600" b="1" dirty="0">
                <a:solidFill>
                  <a:srgbClr val="00B0F0"/>
                </a:solidFill>
                <a:latin typeface="KaiTi" panose="02010609060101010101" pitchFamily="49" charset="-122"/>
                <a:ea typeface="KaiTi" panose="02010609060101010101" pitchFamily="49" charset="-122"/>
              </a:rPr>
              <a:t>-</a:t>
            </a:r>
            <a:r>
              <a:rPr lang="zh-CN" altLang="en-US" sz="3600" b="1" dirty="0">
                <a:solidFill>
                  <a:srgbClr val="00B0F0"/>
                </a:solidFill>
                <a:latin typeface="KaiTi" panose="02010609060101010101" pitchFamily="49" charset="-122"/>
                <a:ea typeface="KaiTi" panose="02010609060101010101" pitchFamily="49" charset="-122"/>
              </a:rPr>
              <a:t>整理算法（</a:t>
            </a:r>
            <a:r>
              <a:rPr lang="en-US" altLang="zh-CN" sz="3600" b="1" dirty="0">
                <a:solidFill>
                  <a:srgbClr val="00B0F0"/>
                </a:solidFill>
                <a:latin typeface="KaiTi" panose="02010609060101010101" pitchFamily="49" charset="-122"/>
                <a:ea typeface="KaiTi" panose="02010609060101010101" pitchFamily="49" charset="-122"/>
              </a:rPr>
              <a:t>Mark-Compact</a:t>
            </a:r>
            <a:r>
              <a:rPr lang="zh-CN" altLang="en-US" sz="3600" b="1" dirty="0">
                <a:solidFill>
                  <a:srgbClr val="00B0F0"/>
                </a:solidFill>
                <a:latin typeface="KaiTi" panose="02010609060101010101" pitchFamily="49" charset="-122"/>
                <a:ea typeface="KaiTi" panose="02010609060101010101" pitchFamily="49" charset="-122"/>
              </a:rPr>
              <a:t>）</a:t>
            </a:r>
            <a:endParaRPr lang="zh-CN" altLang="en-US" sz="3600" dirty="0">
              <a:solidFill>
                <a:srgbClr val="00B0F0"/>
              </a:solidFill>
              <a:effectLst/>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5061720" y="2142122"/>
            <a:ext cx="5651103" cy="1754326"/>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复制收集算法在对象存活率较高时就要进行较多的复制操作，效率将会变低</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老年代一般不能直接选用这种算法</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让所有存活的对象都向一端移动，然后直接清理掉端边界以外的内存</a:t>
            </a:r>
          </a:p>
        </p:txBody>
      </p:sp>
      <p:pic>
        <p:nvPicPr>
          <p:cNvPr id="3" name="图片 2">
            <a:extLst>
              <a:ext uri="{FF2B5EF4-FFF2-40B4-BE49-F238E27FC236}">
                <a16:creationId xmlns:a16="http://schemas.microsoft.com/office/drawing/2014/main" id="{EBDED00F-06E6-164B-AA2F-98FB3BDB0F85}"/>
              </a:ext>
            </a:extLst>
          </p:cNvPr>
          <p:cNvPicPr>
            <a:picLocks noChangeAspect="1"/>
          </p:cNvPicPr>
          <p:nvPr/>
        </p:nvPicPr>
        <p:blipFill>
          <a:blip r:embed="rId2"/>
          <a:stretch>
            <a:fillRect/>
          </a:stretch>
        </p:blipFill>
        <p:spPr>
          <a:xfrm>
            <a:off x="912257" y="1771370"/>
            <a:ext cx="3889487" cy="2495830"/>
          </a:xfrm>
          <a:prstGeom prst="rect">
            <a:avLst/>
          </a:prstGeom>
        </p:spPr>
      </p:pic>
    </p:spTree>
    <p:extLst>
      <p:ext uri="{BB962C8B-B14F-4D97-AF65-F5344CB8AC3E}">
        <p14:creationId xmlns:p14="http://schemas.microsoft.com/office/powerpoint/2010/main" val="10820026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zh-CN" altLang="en-US" sz="3600" b="1" dirty="0">
                <a:solidFill>
                  <a:srgbClr val="00B0F0"/>
                </a:solidFill>
                <a:latin typeface="KaiTi" panose="02010609060101010101" pitchFamily="49" charset="-122"/>
                <a:ea typeface="KaiTi" panose="02010609060101010101" pitchFamily="49" charset="-122"/>
              </a:rPr>
              <a:t>分代收集算法（</a:t>
            </a:r>
            <a:r>
              <a:rPr lang="en-US" altLang="zh-CN" sz="3600" b="1" dirty="0">
                <a:solidFill>
                  <a:srgbClr val="00B0F0"/>
                </a:solidFill>
                <a:latin typeface="KaiTi" panose="02010609060101010101" pitchFamily="49" charset="-122"/>
                <a:ea typeface="KaiTi" panose="02010609060101010101" pitchFamily="49" charset="-122"/>
              </a:rPr>
              <a:t>Generational Collection</a:t>
            </a:r>
            <a:r>
              <a:rPr lang="zh-CN" altLang="en-US" sz="3600" b="1" dirty="0">
                <a:solidFill>
                  <a:srgbClr val="00B0F0"/>
                </a:solidFill>
                <a:latin typeface="KaiTi" panose="02010609060101010101" pitchFamily="49" charset="-122"/>
                <a:ea typeface="KaiTi" panose="02010609060101010101" pitchFamily="49" charset="-122"/>
              </a:rPr>
              <a:t>）</a:t>
            </a:r>
            <a:endParaRPr lang="zh-CN" altLang="en-US" sz="3600" dirty="0">
              <a:solidFill>
                <a:srgbClr val="00B0F0"/>
              </a:solidFill>
              <a:effectLst/>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4417359" y="1552957"/>
            <a:ext cx="6539753" cy="4524315"/>
          </a:xfrm>
          <a:prstGeom prst="rect">
            <a:avLst/>
          </a:prstGeom>
          <a:noFill/>
        </p:spPr>
        <p:txBody>
          <a:bodyPr wrap="square" rtlCol="0">
            <a:spAutoFit/>
          </a:bodyPr>
          <a:lstStyle/>
          <a:p>
            <a:r>
              <a:rPr lang="zh-CN" altLang="en-US" dirty="0">
                <a:solidFill>
                  <a:schemeClr val="bg1"/>
                </a:solidFill>
                <a:latin typeface="KaiTi" panose="02010609060101010101" pitchFamily="49" charset="-122"/>
                <a:ea typeface="KaiTi" panose="02010609060101010101" pitchFamily="49" charset="-122"/>
              </a:rPr>
              <a:t>大部分对象很快就会无用，部分对象长期存在。</a:t>
            </a:r>
            <a:endParaRPr lang="en-US" altLang="zh-CN" dirty="0">
              <a:solidFill>
                <a:schemeClr val="bg1"/>
              </a:solidFill>
              <a:latin typeface="KaiTi" panose="02010609060101010101" pitchFamily="49" charset="-122"/>
              <a:ea typeface="KaiTi" panose="02010609060101010101" pitchFamily="49" charset="-122"/>
            </a:endParaRPr>
          </a:p>
          <a:p>
            <a:r>
              <a:rPr lang="zh-CN" altLang="en-US" dirty="0">
                <a:solidFill>
                  <a:schemeClr val="bg1"/>
                </a:solidFill>
                <a:latin typeface="KaiTi" panose="02010609060101010101" pitchFamily="49" charset="-122"/>
                <a:ea typeface="KaiTi" panose="02010609060101010101" pitchFamily="49" charset="-122"/>
              </a:rPr>
              <a:t>一般把堆</a:t>
            </a:r>
            <a:r>
              <a:rPr lang="en-US" altLang="zh-CN" dirty="0">
                <a:solidFill>
                  <a:schemeClr val="bg1"/>
                </a:solidFill>
                <a:latin typeface="KaiTi" panose="02010609060101010101" pitchFamily="49" charset="-122"/>
                <a:ea typeface="KaiTi" panose="02010609060101010101" pitchFamily="49" charset="-122"/>
              </a:rPr>
              <a:t>Heap</a:t>
            </a:r>
            <a:r>
              <a:rPr lang="zh-CN" altLang="en-US" dirty="0">
                <a:solidFill>
                  <a:schemeClr val="bg1"/>
                </a:solidFill>
                <a:latin typeface="KaiTi" panose="02010609060101010101" pitchFamily="49" charset="-122"/>
                <a:ea typeface="KaiTi" panose="02010609060101010101" pitchFamily="49" charset="-122"/>
              </a:rPr>
              <a:t>分为新生代和老年代，然后根据各个年代的特点采用最适当的收集算法。</a:t>
            </a:r>
            <a:endParaRPr lang="en-US" altLang="zh-CN" dirty="0">
              <a:solidFill>
                <a:schemeClr val="bg1"/>
              </a:solidFill>
              <a:latin typeface="KaiTi" panose="02010609060101010101" pitchFamily="49" charset="-122"/>
              <a:ea typeface="KaiTi" panose="02010609060101010101" pitchFamily="49" charset="-122"/>
            </a:endParaRPr>
          </a:p>
          <a:p>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在新生代中，每次垃圾收集时都发现有大批对象死去，只有少量存活，那就选用复制算法，只需要付出少量存活对象的复制成本就可以完成收集，同时也不需要按照</a:t>
            </a:r>
            <a:r>
              <a:rPr lang="en-US" altLang="zh-CN" dirty="0">
                <a:solidFill>
                  <a:schemeClr val="bg1"/>
                </a:solidFill>
                <a:latin typeface="KaiTi" panose="02010609060101010101" pitchFamily="49" charset="-122"/>
                <a:ea typeface="KaiTi" panose="02010609060101010101" pitchFamily="49" charset="-122"/>
              </a:rPr>
              <a:t>1:1</a:t>
            </a:r>
            <a:r>
              <a:rPr lang="zh-CN" altLang="en-US" dirty="0">
                <a:solidFill>
                  <a:schemeClr val="bg1"/>
                </a:solidFill>
                <a:latin typeface="KaiTi" panose="02010609060101010101" pitchFamily="49" charset="-122"/>
                <a:ea typeface="KaiTi" panose="02010609060101010101" pitchFamily="49" charset="-122"/>
              </a:rPr>
              <a:t>的比例来划分内存空间，而是将内存分为一块较大的</a:t>
            </a:r>
            <a:r>
              <a:rPr lang="en" altLang="zh-CN" dirty="0">
                <a:solidFill>
                  <a:schemeClr val="bg1"/>
                </a:solidFill>
                <a:latin typeface="KaiTi" panose="02010609060101010101" pitchFamily="49" charset="-122"/>
                <a:ea typeface="KaiTi" panose="02010609060101010101" pitchFamily="49" charset="-122"/>
              </a:rPr>
              <a:t>Eden</a:t>
            </a:r>
            <a:r>
              <a:rPr lang="zh-CN" altLang="en-US" dirty="0">
                <a:solidFill>
                  <a:schemeClr val="bg1"/>
                </a:solidFill>
                <a:latin typeface="KaiTi" panose="02010609060101010101" pitchFamily="49" charset="-122"/>
                <a:ea typeface="KaiTi" panose="02010609060101010101" pitchFamily="49" charset="-122"/>
              </a:rPr>
              <a:t>空间和两块较小的</a:t>
            </a:r>
            <a:r>
              <a:rPr lang="en" altLang="zh-CN" dirty="0">
                <a:solidFill>
                  <a:schemeClr val="bg1"/>
                </a:solidFill>
                <a:latin typeface="KaiTi" panose="02010609060101010101" pitchFamily="49" charset="-122"/>
                <a:ea typeface="KaiTi" panose="02010609060101010101" pitchFamily="49" charset="-122"/>
              </a:rPr>
              <a:t>Survivor</a:t>
            </a:r>
            <a:r>
              <a:rPr lang="zh-CN" altLang="en-US" dirty="0">
                <a:solidFill>
                  <a:schemeClr val="bg1"/>
                </a:solidFill>
                <a:latin typeface="KaiTi" panose="02010609060101010101" pitchFamily="49" charset="-122"/>
                <a:ea typeface="KaiTi" panose="02010609060101010101" pitchFamily="49" charset="-122"/>
              </a:rPr>
              <a:t>空间（</a:t>
            </a:r>
            <a:r>
              <a:rPr lang="en-US" altLang="zh-CN" dirty="0">
                <a:solidFill>
                  <a:schemeClr val="bg1"/>
                </a:solidFill>
                <a:latin typeface="KaiTi" panose="02010609060101010101" pitchFamily="49" charset="-122"/>
                <a:ea typeface="KaiTi" panose="02010609060101010101" pitchFamily="49" charset="-122"/>
              </a:rPr>
              <a:t>8:1:1</a:t>
            </a:r>
            <a:r>
              <a:rPr lang="zh-CN" altLang="en-US" dirty="0">
                <a:solidFill>
                  <a:schemeClr val="bg1"/>
                </a:solidFill>
                <a:latin typeface="KaiTi" panose="02010609060101010101" pitchFamily="49" charset="-122"/>
                <a:ea typeface="KaiTi" panose="02010609060101010101" pitchFamily="49" charset="-122"/>
              </a:rPr>
              <a:t>），每次使用</a:t>
            </a:r>
            <a:r>
              <a:rPr lang="en" altLang="zh-CN" dirty="0">
                <a:solidFill>
                  <a:schemeClr val="bg1"/>
                </a:solidFill>
                <a:latin typeface="KaiTi" panose="02010609060101010101" pitchFamily="49" charset="-122"/>
                <a:ea typeface="KaiTi" panose="02010609060101010101" pitchFamily="49" charset="-122"/>
              </a:rPr>
              <a:t>Eden</a:t>
            </a:r>
            <a:r>
              <a:rPr lang="zh-CN" altLang="en-US" dirty="0">
                <a:solidFill>
                  <a:schemeClr val="bg1"/>
                </a:solidFill>
                <a:latin typeface="KaiTi" panose="02010609060101010101" pitchFamily="49" charset="-122"/>
                <a:ea typeface="KaiTi" panose="02010609060101010101" pitchFamily="49" charset="-122"/>
              </a:rPr>
              <a:t>和其中一块</a:t>
            </a:r>
            <a:r>
              <a:rPr lang="en" altLang="zh-CN" dirty="0">
                <a:solidFill>
                  <a:schemeClr val="bg1"/>
                </a:solidFill>
                <a:latin typeface="KaiTi" panose="02010609060101010101" pitchFamily="49" charset="-122"/>
                <a:ea typeface="KaiTi" panose="02010609060101010101" pitchFamily="49" charset="-122"/>
              </a:rPr>
              <a:t>Survivor</a:t>
            </a:r>
            <a:r>
              <a:rPr lang="zh-CN" altLang="en-US" dirty="0">
                <a:solidFill>
                  <a:schemeClr val="bg1"/>
                </a:solidFill>
                <a:latin typeface="KaiTi" panose="02010609060101010101" pitchFamily="49" charset="-122"/>
                <a:ea typeface="KaiTi" panose="02010609060101010101" pitchFamily="49" charset="-122"/>
              </a:rPr>
              <a:t>，当回收时，将</a:t>
            </a:r>
            <a:r>
              <a:rPr lang="en" altLang="zh-CN" dirty="0">
                <a:solidFill>
                  <a:schemeClr val="bg1"/>
                </a:solidFill>
                <a:latin typeface="KaiTi" panose="02010609060101010101" pitchFamily="49" charset="-122"/>
                <a:ea typeface="KaiTi" panose="02010609060101010101" pitchFamily="49" charset="-122"/>
              </a:rPr>
              <a:t>Eden</a:t>
            </a:r>
            <a:r>
              <a:rPr lang="zh-CN" altLang="en-US" dirty="0">
                <a:solidFill>
                  <a:schemeClr val="bg1"/>
                </a:solidFill>
                <a:latin typeface="KaiTi" panose="02010609060101010101" pitchFamily="49" charset="-122"/>
                <a:ea typeface="KaiTi" panose="02010609060101010101" pitchFamily="49" charset="-122"/>
              </a:rPr>
              <a:t>和</a:t>
            </a:r>
            <a:r>
              <a:rPr lang="en" altLang="zh-CN" dirty="0">
                <a:solidFill>
                  <a:schemeClr val="bg1"/>
                </a:solidFill>
                <a:latin typeface="KaiTi" panose="02010609060101010101" pitchFamily="49" charset="-122"/>
                <a:ea typeface="KaiTi" panose="02010609060101010101" pitchFamily="49" charset="-122"/>
              </a:rPr>
              <a:t>Survivor</a:t>
            </a:r>
            <a:r>
              <a:rPr lang="zh-CN" altLang="en-US" dirty="0">
                <a:solidFill>
                  <a:schemeClr val="bg1"/>
                </a:solidFill>
                <a:latin typeface="KaiTi" panose="02010609060101010101" pitchFamily="49" charset="-122"/>
                <a:ea typeface="KaiTi" panose="02010609060101010101" pitchFamily="49" charset="-122"/>
              </a:rPr>
              <a:t>中还存活着的对象一次性地复制到另外一块</a:t>
            </a:r>
            <a:r>
              <a:rPr lang="en" altLang="zh-CN" dirty="0">
                <a:solidFill>
                  <a:schemeClr val="bg1"/>
                </a:solidFill>
                <a:latin typeface="KaiTi" panose="02010609060101010101" pitchFamily="49" charset="-122"/>
                <a:ea typeface="KaiTi" panose="02010609060101010101" pitchFamily="49" charset="-122"/>
              </a:rPr>
              <a:t>Survivor</a:t>
            </a:r>
            <a:r>
              <a:rPr lang="zh-CN" altLang="en-US" dirty="0">
                <a:solidFill>
                  <a:schemeClr val="bg1"/>
                </a:solidFill>
                <a:latin typeface="KaiTi" panose="02010609060101010101" pitchFamily="49" charset="-122"/>
                <a:ea typeface="KaiTi" panose="02010609060101010101" pitchFamily="49" charset="-122"/>
              </a:rPr>
              <a:t>空间上，最后清理掉</a:t>
            </a:r>
            <a:r>
              <a:rPr lang="en" altLang="zh-CN" dirty="0">
                <a:solidFill>
                  <a:schemeClr val="bg1"/>
                </a:solidFill>
                <a:latin typeface="KaiTi" panose="02010609060101010101" pitchFamily="49" charset="-122"/>
                <a:ea typeface="KaiTi" panose="02010609060101010101" pitchFamily="49" charset="-122"/>
              </a:rPr>
              <a:t>Eden</a:t>
            </a:r>
            <a:r>
              <a:rPr lang="zh-CN" altLang="en-US" dirty="0">
                <a:solidFill>
                  <a:schemeClr val="bg1"/>
                </a:solidFill>
                <a:latin typeface="KaiTi" panose="02010609060101010101" pitchFamily="49" charset="-122"/>
                <a:ea typeface="KaiTi" panose="02010609060101010101" pitchFamily="49" charset="-122"/>
              </a:rPr>
              <a:t>和刚才用过的</a:t>
            </a:r>
            <a:r>
              <a:rPr lang="en" altLang="zh-CN" dirty="0">
                <a:solidFill>
                  <a:schemeClr val="bg1"/>
                </a:solidFill>
                <a:latin typeface="KaiTi" panose="02010609060101010101" pitchFamily="49" charset="-122"/>
                <a:ea typeface="KaiTi" panose="02010609060101010101" pitchFamily="49" charset="-122"/>
              </a:rPr>
              <a:t>Survivor</a:t>
            </a:r>
            <a:r>
              <a:rPr lang="zh-CN" altLang="en-US" dirty="0">
                <a:solidFill>
                  <a:schemeClr val="bg1"/>
                </a:solidFill>
                <a:latin typeface="KaiTi" panose="02010609060101010101" pitchFamily="49" charset="-122"/>
                <a:ea typeface="KaiTi" panose="02010609060101010101" pitchFamily="49" charset="-122"/>
              </a:rPr>
              <a:t>空间</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老年代中因为对象存活率高、没有额外空间对它进行分配担保，就必须使用“标记</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清理”或者“标记</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整理”算法来进行回收。</a:t>
            </a:r>
          </a:p>
        </p:txBody>
      </p:sp>
      <p:pic>
        <p:nvPicPr>
          <p:cNvPr id="4" name="图片 3">
            <a:extLst>
              <a:ext uri="{FF2B5EF4-FFF2-40B4-BE49-F238E27FC236}">
                <a16:creationId xmlns:a16="http://schemas.microsoft.com/office/drawing/2014/main" id="{A301821E-20C8-D641-ABBF-E94C73D110A1}"/>
              </a:ext>
            </a:extLst>
          </p:cNvPr>
          <p:cNvPicPr>
            <a:picLocks noChangeAspect="1"/>
          </p:cNvPicPr>
          <p:nvPr/>
        </p:nvPicPr>
        <p:blipFill>
          <a:blip r:embed="rId3"/>
          <a:stretch>
            <a:fillRect/>
          </a:stretch>
        </p:blipFill>
        <p:spPr>
          <a:xfrm>
            <a:off x="838199" y="1552957"/>
            <a:ext cx="3025587" cy="3441503"/>
          </a:xfrm>
          <a:prstGeom prst="rect">
            <a:avLst/>
          </a:prstGeom>
        </p:spPr>
      </p:pic>
      <p:pic>
        <p:nvPicPr>
          <p:cNvPr id="9" name="图片 8">
            <a:extLst>
              <a:ext uri="{FF2B5EF4-FFF2-40B4-BE49-F238E27FC236}">
                <a16:creationId xmlns:a16="http://schemas.microsoft.com/office/drawing/2014/main" id="{205A07B1-58B4-F04C-BC64-76F42C1C9B1A}"/>
              </a:ext>
            </a:extLst>
          </p:cNvPr>
          <p:cNvPicPr>
            <a:picLocks noChangeAspect="1"/>
          </p:cNvPicPr>
          <p:nvPr/>
        </p:nvPicPr>
        <p:blipFill>
          <a:blip r:embed="rId4"/>
          <a:stretch>
            <a:fillRect/>
          </a:stretch>
        </p:blipFill>
        <p:spPr>
          <a:xfrm>
            <a:off x="672350" y="5258829"/>
            <a:ext cx="3357283" cy="923463"/>
          </a:xfrm>
          <a:prstGeom prst="rect">
            <a:avLst/>
          </a:prstGeom>
        </p:spPr>
      </p:pic>
    </p:spTree>
    <p:extLst>
      <p:ext uri="{BB962C8B-B14F-4D97-AF65-F5344CB8AC3E}">
        <p14:creationId xmlns:p14="http://schemas.microsoft.com/office/powerpoint/2010/main" val="1010756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zh-CN" altLang="en-US" sz="3600" b="1" dirty="0">
                <a:solidFill>
                  <a:srgbClr val="00B0F0"/>
                </a:solidFill>
                <a:latin typeface="KaiTi" panose="02010609060101010101" pitchFamily="49" charset="-122"/>
                <a:ea typeface="KaiTi" panose="02010609060101010101" pitchFamily="49" charset="-122"/>
              </a:rPr>
              <a:t>串行</a:t>
            </a:r>
            <a:r>
              <a:rPr lang="en" altLang="zh-CN" sz="3600" b="1" dirty="0">
                <a:solidFill>
                  <a:srgbClr val="00B0F0"/>
                </a:solidFill>
                <a:latin typeface="KaiTi" panose="02010609060101010101" pitchFamily="49" charset="-122"/>
                <a:ea typeface="KaiTi" panose="02010609060101010101" pitchFamily="49" charset="-122"/>
              </a:rPr>
              <a:t>GC(Serial GC)/ParNewGC </a:t>
            </a:r>
            <a:br>
              <a:rPr lang="en" altLang="zh-CN" sz="3600" dirty="0">
                <a:solidFill>
                  <a:srgbClr val="00B0F0"/>
                </a:solidFill>
                <a:latin typeface="KaiTi" panose="02010609060101010101" pitchFamily="49" charset="-122"/>
                <a:ea typeface="KaiTi" panose="02010609060101010101" pitchFamily="49" charset="-122"/>
              </a:rPr>
            </a:br>
            <a:endParaRPr lang="zh-CN" altLang="en-US" sz="3600" dirty="0">
              <a:solidFill>
                <a:srgbClr val="00B0F0"/>
              </a:solidFill>
              <a:effectLst/>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5278453" y="2235832"/>
            <a:ext cx="6260078" cy="2862322"/>
          </a:xfrm>
          <a:prstGeom prst="rect">
            <a:avLst/>
          </a:prstGeom>
          <a:noFill/>
        </p:spPr>
        <p:txBody>
          <a:bodyPr wrap="square" rtlCol="0">
            <a:spAutoFit/>
          </a:bodyPr>
          <a:lstStyle/>
          <a:p>
            <a:r>
              <a:rPr lang="en" altLang="zh-CN" dirty="0">
                <a:solidFill>
                  <a:schemeClr val="bg1"/>
                </a:solidFill>
                <a:latin typeface="KaiTi" panose="02010609060101010101" pitchFamily="49" charset="-122"/>
                <a:ea typeface="KaiTi" panose="02010609060101010101" pitchFamily="49" charset="-122"/>
              </a:rPr>
              <a:t>-XX:+UseSerialGC </a:t>
            </a:r>
            <a:r>
              <a:rPr lang="zh-CN" altLang="en-US" dirty="0">
                <a:solidFill>
                  <a:schemeClr val="bg1"/>
                </a:solidFill>
                <a:latin typeface="KaiTi" panose="02010609060101010101" pitchFamily="49" charset="-122"/>
                <a:ea typeface="KaiTi" panose="02010609060101010101" pitchFamily="49" charset="-122"/>
              </a:rPr>
              <a:t>串行 </a:t>
            </a:r>
            <a:r>
              <a:rPr lang="en" altLang="zh-CN" dirty="0">
                <a:solidFill>
                  <a:schemeClr val="bg1"/>
                </a:solidFill>
                <a:latin typeface="KaiTi" panose="02010609060101010101" pitchFamily="49" charset="-122"/>
                <a:ea typeface="KaiTi" panose="02010609060101010101" pitchFamily="49" charset="-122"/>
              </a:rPr>
              <a:t>GC </a:t>
            </a: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年轻代使用 </a:t>
            </a:r>
            <a:r>
              <a:rPr lang="en" altLang="zh-CN" dirty="0">
                <a:solidFill>
                  <a:schemeClr val="bg1"/>
                </a:solidFill>
                <a:latin typeface="KaiTi" panose="02010609060101010101" pitchFamily="49" charset="-122"/>
                <a:ea typeface="KaiTi" panose="02010609060101010101" pitchFamily="49" charset="-122"/>
              </a:rPr>
              <a:t>mark-copy(</a:t>
            </a:r>
            <a:r>
              <a:rPr lang="zh-CN" altLang="en-US" dirty="0">
                <a:solidFill>
                  <a:schemeClr val="bg1"/>
                </a:solidFill>
                <a:latin typeface="KaiTi" panose="02010609060101010101" pitchFamily="49" charset="-122"/>
                <a:ea typeface="KaiTi" panose="02010609060101010101" pitchFamily="49" charset="-122"/>
              </a:rPr>
              <a:t>标记</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复制</a:t>
            </a:r>
            <a:r>
              <a:rPr lang="en-US" altLang="zh-CN" dirty="0">
                <a:solidFill>
                  <a:schemeClr val="bg1"/>
                </a:solidFill>
                <a:latin typeface="KaiTi" panose="02010609060101010101" pitchFamily="49" charset="-122"/>
                <a:ea typeface="KaiTi" panose="02010609060101010101" pitchFamily="49" charset="-122"/>
              </a:rPr>
              <a:t>) </a:t>
            </a:r>
            <a:r>
              <a:rPr lang="zh-CN" altLang="en-US" dirty="0">
                <a:solidFill>
                  <a:schemeClr val="bg1"/>
                </a:solidFill>
                <a:latin typeface="KaiTi" panose="02010609060101010101" pitchFamily="49" charset="-122"/>
                <a:ea typeface="KaiTi" panose="02010609060101010101" pitchFamily="49" charset="-122"/>
              </a:rPr>
              <a:t>算法</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老年代使用 </a:t>
            </a:r>
            <a:r>
              <a:rPr lang="en" altLang="zh-CN" dirty="0">
                <a:solidFill>
                  <a:schemeClr val="bg1"/>
                </a:solidFill>
                <a:latin typeface="KaiTi" panose="02010609060101010101" pitchFamily="49" charset="-122"/>
                <a:ea typeface="KaiTi" panose="02010609060101010101" pitchFamily="49" charset="-122"/>
              </a:rPr>
              <a:t>mark-sweep-compact (</a:t>
            </a:r>
            <a:r>
              <a:rPr lang="zh-CN" altLang="en-US" dirty="0">
                <a:solidFill>
                  <a:schemeClr val="bg1"/>
                </a:solidFill>
                <a:latin typeface="KaiTi" panose="02010609060101010101" pitchFamily="49" charset="-122"/>
                <a:ea typeface="KaiTi" panose="02010609060101010101" pitchFamily="49" charset="-122"/>
              </a:rPr>
              <a:t>标记</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清除</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整理</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算法。 </a:t>
            </a: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单线程的垃圾收集器</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 dirty="0">
                <a:solidFill>
                  <a:schemeClr val="bg1"/>
                </a:solidFill>
                <a:latin typeface="KaiTi" panose="02010609060101010101" pitchFamily="49" charset="-122"/>
                <a:ea typeface="KaiTi" panose="02010609060101010101" pitchFamily="49" charset="-122"/>
              </a:rPr>
              <a:t>单核下</a:t>
            </a:r>
            <a:r>
              <a:rPr lang="zh-CN" altLang="en-US" dirty="0">
                <a:solidFill>
                  <a:schemeClr val="bg1"/>
                </a:solidFill>
                <a:latin typeface="KaiTi" panose="02010609060101010101" pitchFamily="49" charset="-122"/>
                <a:ea typeface="KaiTi" panose="02010609060101010101" pitchFamily="49" charset="-122"/>
              </a:rPr>
              <a:t>使用</a:t>
            </a:r>
            <a:br>
              <a:rPr lang="en" altLang="zh-CN" dirty="0">
                <a:solidFill>
                  <a:schemeClr val="bg1"/>
                </a:solidFill>
                <a:latin typeface="KaiTi" panose="02010609060101010101" pitchFamily="49" charset="-122"/>
                <a:ea typeface="KaiTi" panose="02010609060101010101" pitchFamily="49" charset="-122"/>
              </a:rPr>
            </a:br>
            <a:endParaRPr lang="en" altLang="zh-CN" dirty="0">
              <a:solidFill>
                <a:schemeClr val="bg1"/>
              </a:solidFill>
              <a:latin typeface="KaiTi" panose="02010609060101010101" pitchFamily="49" charset="-122"/>
              <a:ea typeface="KaiTi" panose="02010609060101010101" pitchFamily="49" charset="-122"/>
            </a:endParaRPr>
          </a:p>
          <a:p>
            <a:r>
              <a:rPr lang="en" altLang="zh-CN" dirty="0">
                <a:solidFill>
                  <a:schemeClr val="bg1"/>
                </a:solidFill>
                <a:latin typeface="KaiTi" panose="02010609060101010101" pitchFamily="49" charset="-122"/>
                <a:ea typeface="KaiTi" panose="02010609060101010101" pitchFamily="49" charset="-122"/>
              </a:rPr>
              <a:t>-XX:+USeParNewGC </a:t>
            </a:r>
            <a:r>
              <a:rPr kumimoji="1" lang="zh-CN" altLang="en-US" dirty="0">
                <a:solidFill>
                  <a:schemeClr val="bg1"/>
                </a:solidFill>
                <a:latin typeface="KaiTi" panose="02010609060101010101" pitchFamily="49" charset="-122"/>
                <a:ea typeface="KaiTi" panose="02010609060101010101" pitchFamily="49" charset="-122"/>
              </a:rPr>
              <a:t>在</a:t>
            </a:r>
            <a:r>
              <a:rPr kumimoji="1" lang="en-US" altLang="zh-CN" dirty="0">
                <a:solidFill>
                  <a:schemeClr val="bg1"/>
                </a:solidFill>
                <a:latin typeface="KaiTi" panose="02010609060101010101" pitchFamily="49" charset="-122"/>
                <a:ea typeface="KaiTi" panose="02010609060101010101" pitchFamily="49" charset="-122"/>
              </a:rPr>
              <a:t>Serial</a:t>
            </a:r>
            <a:r>
              <a:rPr kumimoji="1" lang="zh-CN" altLang="en-US" dirty="0">
                <a:solidFill>
                  <a:schemeClr val="bg1"/>
                </a:solidFill>
                <a:latin typeface="KaiTi" panose="02010609060101010101" pitchFamily="49" charset="-122"/>
                <a:ea typeface="KaiTi" panose="02010609060101010101" pitchFamily="49" charset="-122"/>
              </a:rPr>
              <a:t> </a:t>
            </a:r>
            <a:r>
              <a:rPr kumimoji="1" lang="en-US" altLang="zh-CN" dirty="0">
                <a:solidFill>
                  <a:schemeClr val="bg1"/>
                </a:solidFill>
                <a:latin typeface="KaiTi" panose="02010609060101010101" pitchFamily="49" charset="-122"/>
                <a:ea typeface="KaiTi" panose="02010609060101010101" pitchFamily="49" charset="-122"/>
              </a:rPr>
              <a:t>GC</a:t>
            </a:r>
            <a:r>
              <a:rPr kumimoji="1" lang="zh-CN" altLang="en-US" dirty="0">
                <a:solidFill>
                  <a:schemeClr val="bg1"/>
                </a:solidFill>
                <a:latin typeface="KaiTi" panose="02010609060101010101" pitchFamily="49" charset="-122"/>
                <a:ea typeface="KaiTi" panose="02010609060101010101" pitchFamily="49" charset="-122"/>
              </a:rPr>
              <a:t>基础上增加了多线程处理</a:t>
            </a:r>
            <a:r>
              <a:rPr lang="zh-CN" altLang="e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配合 </a:t>
            </a:r>
            <a:r>
              <a:rPr lang="en" altLang="zh-CN" dirty="0">
                <a:solidFill>
                  <a:schemeClr val="bg1"/>
                </a:solidFill>
                <a:latin typeface="KaiTi" panose="02010609060101010101" pitchFamily="49" charset="-122"/>
                <a:ea typeface="KaiTi" panose="02010609060101010101" pitchFamily="49" charset="-122"/>
              </a:rPr>
              <a:t>CMS </a:t>
            </a:r>
            <a:r>
              <a:rPr lang="zh-CN" altLang="en-US" dirty="0">
                <a:solidFill>
                  <a:schemeClr val="bg1"/>
                </a:solidFill>
                <a:latin typeface="KaiTi" panose="02010609060101010101" pitchFamily="49" charset="-122"/>
                <a:ea typeface="KaiTi" panose="02010609060101010101" pitchFamily="49" charset="-122"/>
              </a:rPr>
              <a:t>使用</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多核心下使用，单核或者双核下，由于线程交互的开销，效率比不上 </a:t>
            </a:r>
            <a:r>
              <a:rPr lang="en-US" altLang="zh-CN" dirty="0">
                <a:solidFill>
                  <a:schemeClr val="bg1"/>
                </a:solidFill>
                <a:latin typeface="KaiTi" panose="02010609060101010101" pitchFamily="49" charset="-122"/>
                <a:ea typeface="KaiTi" panose="02010609060101010101" pitchFamily="49" charset="-122"/>
              </a:rPr>
              <a:t>Serial</a:t>
            </a:r>
            <a:r>
              <a:rPr lang="zh-CN" altLang="en-US" dirty="0">
                <a:solidFill>
                  <a:schemeClr val="bg1"/>
                </a:solidFill>
                <a:latin typeface="KaiTi" panose="02010609060101010101" pitchFamily="49" charset="-122"/>
                <a:ea typeface="KaiTi" panose="02010609060101010101" pitchFamily="49" charset="-122"/>
              </a:rPr>
              <a:t> </a:t>
            </a:r>
            <a:r>
              <a:rPr lang="en-US" altLang="zh-CN" dirty="0">
                <a:solidFill>
                  <a:schemeClr val="bg1"/>
                </a:solidFill>
                <a:latin typeface="KaiTi" panose="02010609060101010101" pitchFamily="49" charset="-122"/>
                <a:ea typeface="KaiTi" panose="02010609060101010101" pitchFamily="49" charset="-122"/>
              </a:rPr>
              <a:t>GC</a:t>
            </a:r>
            <a:endParaRPr lang="zh-CN" altLang="en-US" dirty="0">
              <a:solidFill>
                <a:schemeClr val="bg1"/>
              </a:solidFill>
              <a:latin typeface="KaiTi" panose="02010609060101010101" pitchFamily="49" charset="-122"/>
              <a:ea typeface="KaiTi" panose="02010609060101010101" pitchFamily="49" charset="-122"/>
            </a:endParaRPr>
          </a:p>
        </p:txBody>
      </p:sp>
      <p:pic>
        <p:nvPicPr>
          <p:cNvPr id="3" name="图片 2">
            <a:extLst>
              <a:ext uri="{FF2B5EF4-FFF2-40B4-BE49-F238E27FC236}">
                <a16:creationId xmlns:a16="http://schemas.microsoft.com/office/drawing/2014/main" id="{09F6380A-ED20-8F43-AC78-6AE0C44D2B08}"/>
              </a:ext>
            </a:extLst>
          </p:cNvPr>
          <p:cNvPicPr>
            <a:picLocks noChangeAspect="1"/>
          </p:cNvPicPr>
          <p:nvPr/>
        </p:nvPicPr>
        <p:blipFill>
          <a:blip r:embed="rId3"/>
          <a:stretch>
            <a:fillRect/>
          </a:stretch>
        </p:blipFill>
        <p:spPr>
          <a:xfrm>
            <a:off x="608443" y="2235832"/>
            <a:ext cx="4460768" cy="1151123"/>
          </a:xfrm>
          <a:prstGeom prst="rect">
            <a:avLst/>
          </a:prstGeom>
        </p:spPr>
      </p:pic>
      <p:pic>
        <p:nvPicPr>
          <p:cNvPr id="5" name="图片 4">
            <a:extLst>
              <a:ext uri="{FF2B5EF4-FFF2-40B4-BE49-F238E27FC236}">
                <a16:creationId xmlns:a16="http://schemas.microsoft.com/office/drawing/2014/main" id="{58AD237B-C008-2141-9F54-05B1696DE6DB}"/>
              </a:ext>
            </a:extLst>
          </p:cNvPr>
          <p:cNvPicPr>
            <a:picLocks noChangeAspect="1"/>
          </p:cNvPicPr>
          <p:nvPr/>
        </p:nvPicPr>
        <p:blipFill>
          <a:blip r:embed="rId4"/>
          <a:stretch>
            <a:fillRect/>
          </a:stretch>
        </p:blipFill>
        <p:spPr>
          <a:xfrm>
            <a:off x="608443" y="4081602"/>
            <a:ext cx="4477292" cy="1151123"/>
          </a:xfrm>
          <a:prstGeom prst="rect">
            <a:avLst/>
          </a:prstGeom>
        </p:spPr>
      </p:pic>
      <p:sp>
        <p:nvSpPr>
          <p:cNvPr id="6" name="文本框 5">
            <a:extLst>
              <a:ext uri="{FF2B5EF4-FFF2-40B4-BE49-F238E27FC236}">
                <a16:creationId xmlns:a16="http://schemas.microsoft.com/office/drawing/2014/main" id="{EA829248-3F26-9447-9FFD-E83F167EE842}"/>
              </a:ext>
            </a:extLst>
          </p:cNvPr>
          <p:cNvSpPr txBox="1"/>
          <p:nvPr/>
        </p:nvSpPr>
        <p:spPr>
          <a:xfrm>
            <a:off x="653469" y="3649953"/>
            <a:ext cx="877163" cy="369332"/>
          </a:xfrm>
          <a:prstGeom prst="rect">
            <a:avLst/>
          </a:prstGeom>
          <a:noFill/>
        </p:spPr>
        <p:txBody>
          <a:bodyPr wrap="none" rtlCol="0">
            <a:spAutoFit/>
          </a:bodyPr>
          <a:lstStyle/>
          <a:p>
            <a:r>
              <a:rPr kumimoji="1" lang="en-US" altLang="zh-CN" dirty="0">
                <a:solidFill>
                  <a:schemeClr val="bg1"/>
                </a:solidFill>
                <a:latin typeface="KaiTi" panose="02010609060101010101" pitchFamily="49" charset="-122"/>
                <a:ea typeface="KaiTi" panose="02010609060101010101" pitchFamily="49" charset="-122"/>
              </a:rPr>
              <a:t>ParNew</a:t>
            </a:r>
            <a:endParaRPr kumimoji="1" lang="zh-CN" altLang="en-US" dirty="0">
              <a:solidFill>
                <a:schemeClr val="bg1"/>
              </a:solidFill>
              <a:latin typeface="KaiTi" panose="02010609060101010101" pitchFamily="49" charset="-122"/>
              <a:ea typeface="KaiTi" panose="02010609060101010101" pitchFamily="49" charset="-122"/>
            </a:endParaRPr>
          </a:p>
        </p:txBody>
      </p:sp>
      <p:sp>
        <p:nvSpPr>
          <p:cNvPr id="10" name="文本框 9">
            <a:extLst>
              <a:ext uri="{FF2B5EF4-FFF2-40B4-BE49-F238E27FC236}">
                <a16:creationId xmlns:a16="http://schemas.microsoft.com/office/drawing/2014/main" id="{1336E730-B533-364B-A392-A11F03388921}"/>
              </a:ext>
            </a:extLst>
          </p:cNvPr>
          <p:cNvSpPr txBox="1"/>
          <p:nvPr/>
        </p:nvSpPr>
        <p:spPr>
          <a:xfrm>
            <a:off x="653469" y="1804183"/>
            <a:ext cx="1223412" cy="369332"/>
          </a:xfrm>
          <a:prstGeom prst="rect">
            <a:avLst/>
          </a:prstGeom>
          <a:noFill/>
        </p:spPr>
        <p:txBody>
          <a:bodyPr wrap="none" rtlCol="0">
            <a:spAutoFit/>
          </a:bodyPr>
          <a:lstStyle/>
          <a:p>
            <a:r>
              <a:rPr kumimoji="1" lang="en-US" altLang="zh-CN" dirty="0">
                <a:solidFill>
                  <a:schemeClr val="bg1"/>
                </a:solidFill>
                <a:latin typeface="KaiTi" panose="02010609060101010101" pitchFamily="49" charset="-122"/>
                <a:ea typeface="KaiTi" panose="02010609060101010101" pitchFamily="49" charset="-122"/>
              </a:rPr>
              <a:t>Serial</a:t>
            </a:r>
            <a:r>
              <a:rPr kumimoji="1" lang="zh-CN" altLang="en-US" dirty="0">
                <a:solidFill>
                  <a:schemeClr val="bg1"/>
                </a:solidFill>
                <a:latin typeface="KaiTi" panose="02010609060101010101" pitchFamily="49" charset="-122"/>
                <a:ea typeface="KaiTi" panose="02010609060101010101" pitchFamily="49" charset="-122"/>
              </a:rPr>
              <a:t> </a:t>
            </a:r>
            <a:r>
              <a:rPr kumimoji="1" lang="en-US" altLang="zh-CN" dirty="0">
                <a:solidFill>
                  <a:schemeClr val="bg1"/>
                </a:solidFill>
                <a:latin typeface="KaiTi" panose="02010609060101010101" pitchFamily="49" charset="-122"/>
                <a:ea typeface="KaiTi" panose="02010609060101010101" pitchFamily="49" charset="-122"/>
              </a:rPr>
              <a:t>GC</a:t>
            </a:r>
            <a:endParaRPr kumimoji="1" lang="zh-CN" altLang="en-US" dirty="0">
              <a:solidFill>
                <a:schemeClr val="bg1"/>
              </a:solidFill>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3400727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a:xfrm>
            <a:off x="838200" y="365125"/>
            <a:ext cx="10515600" cy="1077445"/>
          </a:xfrm>
        </p:spPr>
        <p:txBody>
          <a:bodyPr>
            <a:normAutofit/>
          </a:bodyPr>
          <a:lstStyle/>
          <a:p>
            <a:r>
              <a:rPr lang="zh-CN" altLang="en-US" sz="3600" b="1" dirty="0">
                <a:solidFill>
                  <a:srgbClr val="00B0F0"/>
                </a:solidFill>
                <a:latin typeface="KaiTi" panose="02010609060101010101" pitchFamily="49" charset="-122"/>
                <a:ea typeface="KaiTi" panose="02010609060101010101" pitchFamily="49" charset="-122"/>
              </a:rPr>
              <a:t>并行</a:t>
            </a:r>
            <a:r>
              <a:rPr lang="en" altLang="zh-CN" sz="3600" b="1" dirty="0">
                <a:solidFill>
                  <a:srgbClr val="00B0F0"/>
                </a:solidFill>
                <a:latin typeface="KaiTi" panose="02010609060101010101" pitchFamily="49" charset="-122"/>
                <a:ea typeface="KaiTi" panose="02010609060101010101" pitchFamily="49" charset="-122"/>
              </a:rPr>
              <a:t>GC(Parallel GC)</a:t>
            </a:r>
            <a:endParaRPr lang="zh-CN" altLang="en-US" sz="3600" dirty="0">
              <a:solidFill>
                <a:srgbClr val="00B0F0"/>
              </a:solidFill>
              <a:effectLst/>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930462" y="3193159"/>
            <a:ext cx="7881844" cy="2308324"/>
          </a:xfrm>
          <a:prstGeom prst="rect">
            <a:avLst/>
          </a:prstGeom>
          <a:noFill/>
        </p:spPr>
        <p:txBody>
          <a:bodyPr wrap="square" rtlCol="0">
            <a:spAutoFit/>
          </a:bodyPr>
          <a:lstStyle/>
          <a:p>
            <a:r>
              <a:rPr lang="en" altLang="zh-CN" dirty="0">
                <a:solidFill>
                  <a:schemeClr val="bg1"/>
                </a:solidFill>
                <a:latin typeface="KaiTi" panose="02010609060101010101" pitchFamily="49" charset="-122"/>
                <a:ea typeface="KaiTi" panose="02010609060101010101" pitchFamily="49" charset="-122"/>
              </a:rPr>
              <a:t>-XX:+UseParallelGC</a:t>
            </a:r>
          </a:p>
          <a:p>
            <a:r>
              <a:rPr lang="zh-CN" altLang="en-US" dirty="0">
                <a:solidFill>
                  <a:schemeClr val="bg1"/>
                </a:solidFill>
                <a:latin typeface="KaiTi" panose="02010609060101010101" pitchFamily="49" charset="-122"/>
                <a:ea typeface="KaiTi" panose="02010609060101010101" pitchFamily="49" charset="-122"/>
              </a:rPr>
              <a:t>适用于多核服务器，主要目标是增加吞吐量</a:t>
            </a:r>
            <a:endParaRPr lang="en"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年轻代使用 </a:t>
            </a:r>
            <a:r>
              <a:rPr lang="en" altLang="zh-CN" dirty="0">
                <a:solidFill>
                  <a:schemeClr val="bg1"/>
                </a:solidFill>
                <a:latin typeface="KaiTi" panose="02010609060101010101" pitchFamily="49" charset="-122"/>
                <a:ea typeface="KaiTi" panose="02010609060101010101" pitchFamily="49" charset="-122"/>
              </a:rPr>
              <a:t>mark-copy(</a:t>
            </a:r>
            <a:r>
              <a:rPr lang="zh-CN" altLang="en-US" dirty="0">
                <a:solidFill>
                  <a:schemeClr val="bg1"/>
                </a:solidFill>
                <a:latin typeface="KaiTi" panose="02010609060101010101" pitchFamily="49" charset="-122"/>
                <a:ea typeface="KaiTi" panose="02010609060101010101" pitchFamily="49" charset="-122"/>
              </a:rPr>
              <a:t>标记</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复制</a:t>
            </a:r>
            <a:r>
              <a:rPr lang="en-US" altLang="zh-CN" dirty="0">
                <a:solidFill>
                  <a:schemeClr val="bg1"/>
                </a:solidFill>
                <a:latin typeface="KaiTi" panose="02010609060101010101" pitchFamily="49" charset="-122"/>
                <a:ea typeface="KaiTi" panose="02010609060101010101" pitchFamily="49" charset="-122"/>
              </a:rPr>
              <a:t>) </a:t>
            </a:r>
            <a:r>
              <a:rPr lang="zh-CN" altLang="en-US" dirty="0">
                <a:solidFill>
                  <a:schemeClr val="bg1"/>
                </a:solidFill>
                <a:latin typeface="KaiTi" panose="02010609060101010101" pitchFamily="49" charset="-122"/>
                <a:ea typeface="KaiTi" panose="02010609060101010101" pitchFamily="49" charset="-122"/>
              </a:rPr>
              <a:t>算法</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老年代使用 </a:t>
            </a:r>
            <a:r>
              <a:rPr lang="en" altLang="zh-CN" dirty="0">
                <a:solidFill>
                  <a:schemeClr val="bg1"/>
                </a:solidFill>
                <a:latin typeface="KaiTi" panose="02010609060101010101" pitchFamily="49" charset="-122"/>
                <a:ea typeface="KaiTi" panose="02010609060101010101" pitchFamily="49" charset="-122"/>
              </a:rPr>
              <a:t>mark-sweep-compact (</a:t>
            </a:r>
            <a:r>
              <a:rPr lang="zh-CN" altLang="en-US" dirty="0">
                <a:solidFill>
                  <a:schemeClr val="bg1"/>
                </a:solidFill>
                <a:latin typeface="KaiTi" panose="02010609060101010101" pitchFamily="49" charset="-122"/>
                <a:ea typeface="KaiTi" panose="02010609060101010101" pitchFamily="49" charset="-122"/>
              </a:rPr>
              <a:t>标记</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清除</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整理</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算法。 </a:t>
            </a:r>
          </a:p>
          <a:p>
            <a:pPr marL="285750" indent="-285750">
              <a:buFont typeface="Arial" panose="020B0604020202020204" pitchFamily="34" charset="0"/>
              <a:buChar char="•"/>
            </a:pPr>
            <a:r>
              <a:rPr lang="en" altLang="zh-CN" dirty="0">
                <a:solidFill>
                  <a:schemeClr val="bg1"/>
                </a:solidFill>
                <a:latin typeface="KaiTi" panose="02010609060101010101" pitchFamily="49" charset="-122"/>
                <a:ea typeface="KaiTi" panose="02010609060101010101" pitchFamily="49" charset="-122"/>
              </a:rPr>
              <a:t>-XX:ParallelGCThreads=N </a:t>
            </a:r>
            <a:r>
              <a:rPr lang="zh-CN" altLang="en-US" dirty="0">
                <a:solidFill>
                  <a:schemeClr val="bg1"/>
                </a:solidFill>
                <a:latin typeface="KaiTi" panose="02010609060101010101" pitchFamily="49" charset="-122"/>
                <a:ea typeface="KaiTi" panose="02010609060101010101" pitchFamily="49" charset="-122"/>
              </a:rPr>
              <a:t>来指定 </a:t>
            </a:r>
            <a:r>
              <a:rPr lang="en" altLang="zh-CN" dirty="0">
                <a:solidFill>
                  <a:schemeClr val="bg1"/>
                </a:solidFill>
                <a:latin typeface="KaiTi" panose="02010609060101010101" pitchFamily="49" charset="-122"/>
                <a:ea typeface="KaiTi" panose="02010609060101010101" pitchFamily="49" charset="-122"/>
              </a:rPr>
              <a:t>GC </a:t>
            </a:r>
            <a:r>
              <a:rPr lang="zh-CN" altLang="en-US" dirty="0">
                <a:solidFill>
                  <a:schemeClr val="bg1"/>
                </a:solidFill>
                <a:latin typeface="KaiTi" panose="02010609060101010101" pitchFamily="49" charset="-122"/>
                <a:ea typeface="KaiTi" panose="02010609060101010101" pitchFamily="49" charset="-122"/>
              </a:rPr>
              <a:t>线程数， 其默认值为 </a:t>
            </a:r>
            <a:r>
              <a:rPr lang="en" altLang="zh-CN" dirty="0">
                <a:solidFill>
                  <a:schemeClr val="bg1"/>
                </a:solidFill>
                <a:latin typeface="KaiTi" panose="02010609060101010101" pitchFamily="49" charset="-122"/>
                <a:ea typeface="KaiTi" panose="02010609060101010101" pitchFamily="49" charset="-122"/>
              </a:rPr>
              <a:t>CPU </a:t>
            </a:r>
            <a:r>
              <a:rPr lang="zh-CN" altLang="en-US" dirty="0">
                <a:solidFill>
                  <a:schemeClr val="bg1"/>
                </a:solidFill>
                <a:latin typeface="KaiTi" panose="02010609060101010101" pitchFamily="49" charset="-122"/>
                <a:ea typeface="KaiTi" panose="02010609060101010101" pitchFamily="49" charset="-122"/>
              </a:rPr>
              <a:t>核心数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在 </a:t>
            </a:r>
            <a:r>
              <a:rPr lang="en" altLang="zh-CN" dirty="0">
                <a:solidFill>
                  <a:schemeClr val="bg1"/>
                </a:solidFill>
                <a:latin typeface="KaiTi" panose="02010609060101010101" pitchFamily="49" charset="-122"/>
                <a:ea typeface="KaiTi" panose="02010609060101010101" pitchFamily="49" charset="-122"/>
              </a:rPr>
              <a:t>GC </a:t>
            </a:r>
            <a:r>
              <a:rPr lang="zh-CN" altLang="en-US" dirty="0">
                <a:solidFill>
                  <a:schemeClr val="bg1"/>
                </a:solidFill>
                <a:latin typeface="KaiTi" panose="02010609060101010101" pitchFamily="49" charset="-122"/>
                <a:ea typeface="KaiTi" panose="02010609060101010101" pitchFamily="49" charset="-122"/>
              </a:rPr>
              <a:t>期间，所有 </a:t>
            </a:r>
            <a:r>
              <a:rPr lang="en" altLang="zh-CN" dirty="0">
                <a:solidFill>
                  <a:schemeClr val="bg1"/>
                </a:solidFill>
                <a:latin typeface="KaiTi" panose="02010609060101010101" pitchFamily="49" charset="-122"/>
                <a:ea typeface="KaiTi" panose="02010609060101010101" pitchFamily="49" charset="-122"/>
              </a:rPr>
              <a:t>CPU </a:t>
            </a:r>
            <a:r>
              <a:rPr lang="zh-CN" altLang="en-US" dirty="0">
                <a:solidFill>
                  <a:schemeClr val="bg1"/>
                </a:solidFill>
                <a:latin typeface="KaiTi" panose="02010609060101010101" pitchFamily="49" charset="-122"/>
                <a:ea typeface="KaiTi" panose="02010609060101010101" pitchFamily="49" charset="-122"/>
              </a:rPr>
              <a:t>内核都在并行清理垃圾，所以总</a:t>
            </a:r>
            <a:r>
              <a:rPr lang="en-US" altLang="zh-CN" dirty="0">
                <a:solidFill>
                  <a:schemeClr val="bg1"/>
                </a:solidFill>
                <a:latin typeface="KaiTi" panose="02010609060101010101" pitchFamily="49" charset="-122"/>
                <a:ea typeface="KaiTi" panose="02010609060101010101" pitchFamily="49" charset="-122"/>
              </a:rPr>
              <a:t> </a:t>
            </a:r>
            <a:r>
              <a:rPr lang="zh-CN" altLang="en-US" dirty="0">
                <a:solidFill>
                  <a:schemeClr val="bg1"/>
                </a:solidFill>
                <a:latin typeface="KaiTi" panose="02010609060101010101" pitchFamily="49" charset="-122"/>
                <a:ea typeface="KaiTi" panose="02010609060101010101" pitchFamily="49" charset="-122"/>
              </a:rPr>
              <a:t>暂停时间更短</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在两次 </a:t>
            </a:r>
            <a:r>
              <a:rPr lang="en" altLang="zh-CN" dirty="0">
                <a:solidFill>
                  <a:schemeClr val="bg1"/>
                </a:solidFill>
                <a:latin typeface="KaiTi" panose="02010609060101010101" pitchFamily="49" charset="-122"/>
                <a:ea typeface="KaiTi" panose="02010609060101010101" pitchFamily="49" charset="-122"/>
              </a:rPr>
              <a:t>GC </a:t>
            </a:r>
            <a:r>
              <a:rPr lang="zh-CN" altLang="en-US" dirty="0">
                <a:solidFill>
                  <a:schemeClr val="bg1"/>
                </a:solidFill>
                <a:latin typeface="KaiTi" panose="02010609060101010101" pitchFamily="49" charset="-122"/>
                <a:ea typeface="KaiTi" panose="02010609060101010101" pitchFamily="49" charset="-122"/>
              </a:rPr>
              <a:t>周期的间隔期，没有 </a:t>
            </a:r>
            <a:r>
              <a:rPr lang="en" altLang="zh-CN" dirty="0">
                <a:solidFill>
                  <a:schemeClr val="bg1"/>
                </a:solidFill>
                <a:latin typeface="KaiTi" panose="02010609060101010101" pitchFamily="49" charset="-122"/>
                <a:ea typeface="KaiTi" panose="02010609060101010101" pitchFamily="49" charset="-122"/>
              </a:rPr>
              <a:t>GC </a:t>
            </a:r>
            <a:r>
              <a:rPr lang="zh-CN" altLang="en-US" dirty="0">
                <a:solidFill>
                  <a:schemeClr val="bg1"/>
                </a:solidFill>
                <a:latin typeface="KaiTi" panose="02010609060101010101" pitchFamily="49" charset="-122"/>
                <a:ea typeface="KaiTi" panose="02010609060101010101" pitchFamily="49" charset="-122"/>
              </a:rPr>
              <a:t>线程在运行，不会消耗任何系统资源</a:t>
            </a:r>
            <a:endParaRPr lang="en-US" altLang="zh-CN" dirty="0">
              <a:solidFill>
                <a:schemeClr val="bg1"/>
              </a:solidFill>
              <a:latin typeface="KaiTi" panose="02010609060101010101" pitchFamily="49" charset="-122"/>
              <a:ea typeface="KaiTi" panose="02010609060101010101" pitchFamily="49" charset="-122"/>
            </a:endParaRPr>
          </a:p>
          <a:p>
            <a:r>
              <a:rPr lang="zh-CN" altLang="en-US" dirty="0">
                <a:solidFill>
                  <a:schemeClr val="bg1"/>
                </a:solidFill>
                <a:latin typeface="KaiTi" panose="02010609060101010101" pitchFamily="49" charset="-122"/>
                <a:ea typeface="KaiTi" panose="02010609060101010101" pitchFamily="49" charset="-122"/>
              </a:rPr>
              <a:t>。因为对系统资源的有效使用，能达到更高的吞吐量</a:t>
            </a:r>
            <a:r>
              <a:rPr lang="en-US" altLang="zh-CN" dirty="0">
                <a:solidFill>
                  <a:schemeClr val="bg1"/>
                </a:solidFill>
                <a:latin typeface="KaiTi" panose="02010609060101010101" pitchFamily="49" charset="-122"/>
                <a:ea typeface="KaiTi" panose="02010609060101010101" pitchFamily="49" charset="-122"/>
              </a:rPr>
              <a:t>: </a:t>
            </a:r>
            <a:endParaRPr lang="zh-CN" altLang="en-US" dirty="0">
              <a:solidFill>
                <a:schemeClr val="bg1"/>
              </a:solidFill>
              <a:latin typeface="KaiTi" panose="02010609060101010101" pitchFamily="49" charset="-122"/>
              <a:ea typeface="KaiTi" panose="02010609060101010101" pitchFamily="49" charset="-122"/>
            </a:endParaRPr>
          </a:p>
        </p:txBody>
      </p:sp>
      <p:pic>
        <p:nvPicPr>
          <p:cNvPr id="4" name="图片 3">
            <a:extLst>
              <a:ext uri="{FF2B5EF4-FFF2-40B4-BE49-F238E27FC236}">
                <a16:creationId xmlns:a16="http://schemas.microsoft.com/office/drawing/2014/main" id="{EEAAD6B0-1271-7349-A12D-77045C6804E9}"/>
              </a:ext>
            </a:extLst>
          </p:cNvPr>
          <p:cNvPicPr>
            <a:picLocks noChangeAspect="1"/>
          </p:cNvPicPr>
          <p:nvPr/>
        </p:nvPicPr>
        <p:blipFill>
          <a:blip r:embed="rId3"/>
          <a:stretch>
            <a:fillRect/>
          </a:stretch>
        </p:blipFill>
        <p:spPr>
          <a:xfrm>
            <a:off x="930462" y="1442570"/>
            <a:ext cx="7175500" cy="1498600"/>
          </a:xfrm>
          <a:prstGeom prst="rect">
            <a:avLst/>
          </a:prstGeom>
        </p:spPr>
      </p:pic>
    </p:spTree>
    <p:extLst>
      <p:ext uri="{BB962C8B-B14F-4D97-AF65-F5344CB8AC3E}">
        <p14:creationId xmlns:p14="http://schemas.microsoft.com/office/powerpoint/2010/main" val="3838458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en" altLang="zh-CN" sz="3200" b="1" dirty="0">
                <a:solidFill>
                  <a:srgbClr val="00B0F0"/>
                </a:solidFill>
                <a:latin typeface="KaiTi" panose="02010609060101010101" pitchFamily="49" charset="-122"/>
                <a:ea typeface="KaiTi" panose="02010609060101010101" pitchFamily="49" charset="-122"/>
              </a:rPr>
              <a:t>CMS GC(Mostly Concurrent Mark and Sweep)</a:t>
            </a:r>
            <a:endParaRPr lang="zh-CN" altLang="en-US" sz="3200" dirty="0">
              <a:solidFill>
                <a:srgbClr val="00B0F0"/>
              </a:solidFill>
              <a:effectLst/>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1039906" y="3307450"/>
            <a:ext cx="7881844" cy="1200329"/>
          </a:xfrm>
          <a:prstGeom prst="rect">
            <a:avLst/>
          </a:prstGeom>
          <a:noFill/>
        </p:spPr>
        <p:txBody>
          <a:bodyPr wrap="square" rtlCol="0">
            <a:spAutoFit/>
          </a:bodyPr>
          <a:lstStyle/>
          <a:p>
            <a:r>
              <a:rPr lang="en" altLang="zh-CN" dirty="0">
                <a:solidFill>
                  <a:schemeClr val="bg1"/>
                </a:solidFill>
                <a:latin typeface="KaiTi" panose="02010609060101010101" pitchFamily="49" charset="-122"/>
                <a:ea typeface="KaiTi" panose="02010609060101010101" pitchFamily="49" charset="-122"/>
              </a:rPr>
              <a:t>-XX:+UseConcMarkSweepGC</a:t>
            </a:r>
          </a:p>
          <a:p>
            <a:r>
              <a:rPr lang="zh-CN" altLang="en-US" dirty="0">
                <a:solidFill>
                  <a:schemeClr val="bg1"/>
                </a:solidFill>
                <a:latin typeface="KaiTi" panose="02010609060101010101" pitchFamily="49" charset="-122"/>
                <a:ea typeface="KaiTi" panose="02010609060101010101" pitchFamily="49" charset="-122"/>
              </a:rPr>
              <a:t>对年轻代采用并行 </a:t>
            </a:r>
            <a:r>
              <a:rPr lang="en" altLang="zh-CN" dirty="0">
                <a:solidFill>
                  <a:schemeClr val="bg1"/>
                </a:solidFill>
                <a:latin typeface="KaiTi" panose="02010609060101010101" pitchFamily="49" charset="-122"/>
                <a:ea typeface="KaiTi" panose="02010609060101010101" pitchFamily="49" charset="-122"/>
              </a:rPr>
              <a:t>STW </a:t>
            </a:r>
            <a:r>
              <a:rPr lang="zh-CN" altLang="en-US" dirty="0">
                <a:solidFill>
                  <a:schemeClr val="bg1"/>
                </a:solidFill>
                <a:latin typeface="KaiTi" panose="02010609060101010101" pitchFamily="49" charset="-122"/>
                <a:ea typeface="KaiTi" panose="02010609060101010101" pitchFamily="49" charset="-122"/>
              </a:rPr>
              <a:t>方式的 </a:t>
            </a:r>
            <a:r>
              <a:rPr lang="en" altLang="zh-CN" dirty="0">
                <a:solidFill>
                  <a:schemeClr val="bg1"/>
                </a:solidFill>
                <a:latin typeface="KaiTi" panose="02010609060101010101" pitchFamily="49" charset="-122"/>
                <a:ea typeface="KaiTi" panose="02010609060101010101" pitchFamily="49" charset="-122"/>
              </a:rPr>
              <a:t>mark-copy (</a:t>
            </a:r>
            <a:r>
              <a:rPr lang="zh-CN" altLang="en-US" dirty="0">
                <a:solidFill>
                  <a:schemeClr val="bg1"/>
                </a:solidFill>
                <a:latin typeface="KaiTi" panose="02010609060101010101" pitchFamily="49" charset="-122"/>
                <a:ea typeface="KaiTi" panose="02010609060101010101" pitchFamily="49" charset="-122"/>
              </a:rPr>
              <a:t>标记</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复制</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算法，对老年代主要使用并发 </a:t>
            </a:r>
            <a:r>
              <a:rPr lang="en" altLang="zh-CN">
                <a:solidFill>
                  <a:schemeClr val="bg1"/>
                </a:solidFill>
                <a:latin typeface="KaiTi" panose="02010609060101010101" pitchFamily="49" charset="-122"/>
                <a:ea typeface="KaiTi" panose="02010609060101010101" pitchFamily="49" charset="-122"/>
              </a:rPr>
              <a:t>mark-sweep </a:t>
            </a:r>
            <a:r>
              <a:rPr lang="en"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标记</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清除</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算法</a:t>
            </a:r>
            <a:r>
              <a:rPr lang="en-US" altLang="zh-CN" dirty="0">
                <a:solidFill>
                  <a:schemeClr val="bg1"/>
                </a:solidFill>
                <a:latin typeface="KaiTi" panose="02010609060101010101" pitchFamily="49" charset="-122"/>
                <a:ea typeface="KaiTi" panose="02010609060101010101" pitchFamily="49" charset="-122"/>
              </a:rPr>
              <a:t>, </a:t>
            </a:r>
            <a:r>
              <a:rPr lang="zh-CN" altLang="en-US" dirty="0">
                <a:solidFill>
                  <a:schemeClr val="bg1"/>
                </a:solidFill>
                <a:latin typeface="KaiTi" panose="02010609060101010101" pitchFamily="49" charset="-122"/>
                <a:ea typeface="KaiTi" panose="02010609060101010101" pitchFamily="49" charset="-122"/>
              </a:rPr>
              <a:t>将标记清除拆分成很多</a:t>
            </a:r>
            <a:r>
              <a:rPr lang="en-US" altLang="zh-CN" dirty="0">
                <a:solidFill>
                  <a:schemeClr val="bg1"/>
                </a:solidFill>
                <a:latin typeface="KaiTi" panose="02010609060101010101" pitchFamily="49" charset="-122"/>
                <a:ea typeface="KaiTi" panose="02010609060101010101" pitchFamily="49" charset="-122"/>
              </a:rPr>
              <a:t>6</a:t>
            </a:r>
            <a:r>
              <a:rPr lang="zh-CN" altLang="en-US" dirty="0">
                <a:solidFill>
                  <a:schemeClr val="bg1"/>
                </a:solidFill>
                <a:latin typeface="KaiTi" panose="02010609060101010101" pitchFamily="49" charset="-122"/>
                <a:ea typeface="KaiTi" panose="02010609060101010101" pitchFamily="49" charset="-122"/>
              </a:rPr>
              <a:t>个步骤</a:t>
            </a:r>
            <a:endParaRPr lang="en-US" altLang="zh-CN" dirty="0">
              <a:solidFill>
                <a:schemeClr val="bg1"/>
              </a:solidFill>
              <a:latin typeface="KaiTi" panose="02010609060101010101" pitchFamily="49" charset="-122"/>
              <a:ea typeface="KaiTi" panose="02010609060101010101" pitchFamily="49" charset="-122"/>
            </a:endParaRPr>
          </a:p>
          <a:p>
            <a:endParaRPr lang="zh-CN" altLang="en-US" dirty="0">
              <a:solidFill>
                <a:schemeClr val="bg1"/>
              </a:solidFill>
              <a:latin typeface="KaiTi" panose="02010609060101010101" pitchFamily="49" charset="-122"/>
              <a:ea typeface="KaiTi" panose="02010609060101010101" pitchFamily="49" charset="-122"/>
            </a:endParaRPr>
          </a:p>
        </p:txBody>
      </p:sp>
      <p:sp>
        <p:nvSpPr>
          <p:cNvPr id="3" name="文本框 2">
            <a:extLst>
              <a:ext uri="{FF2B5EF4-FFF2-40B4-BE49-F238E27FC236}">
                <a16:creationId xmlns:a16="http://schemas.microsoft.com/office/drawing/2014/main" id="{FFDE7E0B-07EF-D449-89A0-6C168C1186EF}"/>
              </a:ext>
            </a:extLst>
          </p:cNvPr>
          <p:cNvSpPr txBox="1"/>
          <p:nvPr/>
        </p:nvSpPr>
        <p:spPr>
          <a:xfrm>
            <a:off x="1039906" y="1473058"/>
            <a:ext cx="7772400" cy="1477328"/>
          </a:xfrm>
          <a:prstGeom prst="rect">
            <a:avLst/>
          </a:prstGeom>
          <a:noFill/>
        </p:spPr>
        <p:txBody>
          <a:bodyPr wrap="square" rtlCol="0">
            <a:spAutoFit/>
          </a:bodyPr>
          <a:lstStyle/>
          <a:p>
            <a:r>
              <a:rPr kumimoji="1" lang="zh-CN" altLang="en-US" dirty="0">
                <a:solidFill>
                  <a:schemeClr val="bg1"/>
                </a:solidFill>
                <a:latin typeface="KaiTi" panose="02010609060101010101" pitchFamily="49" charset="-122"/>
                <a:ea typeface="KaiTi" panose="02010609060101010101" pitchFamily="49" charset="-122"/>
              </a:rPr>
              <a:t>并行（</a:t>
            </a:r>
            <a:r>
              <a:rPr kumimoji="1" lang="en" altLang="zh-CN" dirty="0">
                <a:solidFill>
                  <a:schemeClr val="bg1"/>
                </a:solidFill>
                <a:latin typeface="KaiTi" panose="02010609060101010101" pitchFamily="49" charset="-122"/>
                <a:ea typeface="KaiTi" panose="02010609060101010101" pitchFamily="49" charset="-122"/>
              </a:rPr>
              <a:t>Parallel</a:t>
            </a:r>
            <a:r>
              <a:rPr kumimoji="1" lang="zh-CN" altLang="en" dirty="0">
                <a:solidFill>
                  <a:schemeClr val="bg1"/>
                </a:solidFill>
                <a:latin typeface="KaiTi" panose="02010609060101010101" pitchFamily="49" charset="-122"/>
                <a:ea typeface="KaiTi" panose="02010609060101010101" pitchFamily="49" charset="-122"/>
              </a:rPr>
              <a:t>）：</a:t>
            </a:r>
            <a:r>
              <a:rPr kumimoji="1" lang="zh-CN" altLang="en-US" dirty="0">
                <a:solidFill>
                  <a:schemeClr val="bg1"/>
                </a:solidFill>
                <a:latin typeface="KaiTi" panose="02010609060101010101" pitchFamily="49" charset="-122"/>
                <a:ea typeface="KaiTi" panose="02010609060101010101" pitchFamily="49" charset="-122"/>
              </a:rPr>
              <a:t>指多条垃圾收集线程并行工作，但此时用户线程仍然处于等待状态。</a:t>
            </a:r>
          </a:p>
          <a:p>
            <a:r>
              <a:rPr kumimoji="1" lang="zh-CN" altLang="en-US" dirty="0">
                <a:solidFill>
                  <a:schemeClr val="bg1"/>
                </a:solidFill>
                <a:latin typeface="KaiTi" panose="02010609060101010101" pitchFamily="49" charset="-122"/>
                <a:ea typeface="KaiTi" panose="02010609060101010101" pitchFamily="49" charset="-122"/>
              </a:rPr>
              <a:t>并发（</a:t>
            </a:r>
            <a:r>
              <a:rPr kumimoji="1" lang="en" altLang="zh-CN" dirty="0">
                <a:solidFill>
                  <a:schemeClr val="bg1"/>
                </a:solidFill>
                <a:latin typeface="KaiTi" panose="02010609060101010101" pitchFamily="49" charset="-122"/>
                <a:ea typeface="KaiTi" panose="02010609060101010101" pitchFamily="49" charset="-122"/>
              </a:rPr>
              <a:t>Concurrent</a:t>
            </a:r>
            <a:r>
              <a:rPr kumimoji="1" lang="zh-CN" altLang="en" dirty="0">
                <a:solidFill>
                  <a:schemeClr val="bg1"/>
                </a:solidFill>
                <a:latin typeface="KaiTi" panose="02010609060101010101" pitchFamily="49" charset="-122"/>
                <a:ea typeface="KaiTi" panose="02010609060101010101" pitchFamily="49" charset="-122"/>
              </a:rPr>
              <a:t>）：</a:t>
            </a:r>
            <a:r>
              <a:rPr kumimoji="1" lang="zh-CN" altLang="en-US" dirty="0">
                <a:solidFill>
                  <a:schemeClr val="bg1"/>
                </a:solidFill>
                <a:latin typeface="KaiTi" panose="02010609060101010101" pitchFamily="49" charset="-122"/>
                <a:ea typeface="KaiTi" panose="02010609060101010101" pitchFamily="49" charset="-122"/>
              </a:rPr>
              <a:t>指用户线程与垃圾收集线程同时执行（但不一定是并行的，可能会交替执行），用户程序在继续运行，而垃圾收集程序运行于另一个</a:t>
            </a:r>
            <a:r>
              <a:rPr kumimoji="1" lang="en" altLang="zh-CN" dirty="0">
                <a:solidFill>
                  <a:schemeClr val="bg1"/>
                </a:solidFill>
                <a:latin typeface="KaiTi" panose="02010609060101010101" pitchFamily="49" charset="-122"/>
                <a:ea typeface="KaiTi" panose="02010609060101010101" pitchFamily="49" charset="-122"/>
              </a:rPr>
              <a:t>CPU</a:t>
            </a:r>
            <a:r>
              <a:rPr kumimoji="1" lang="zh-CN" altLang="en-US" dirty="0">
                <a:solidFill>
                  <a:schemeClr val="bg1"/>
                </a:solidFill>
                <a:latin typeface="KaiTi" panose="02010609060101010101" pitchFamily="49" charset="-122"/>
                <a:ea typeface="KaiTi" panose="02010609060101010101" pitchFamily="49" charset="-122"/>
              </a:rPr>
              <a:t>上。</a:t>
            </a:r>
          </a:p>
        </p:txBody>
      </p:sp>
    </p:spTree>
    <p:extLst>
      <p:ext uri="{BB962C8B-B14F-4D97-AF65-F5344CB8AC3E}">
        <p14:creationId xmlns:p14="http://schemas.microsoft.com/office/powerpoint/2010/main" val="5172400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8E647011-D870-C248-B9C0-0A3D9784E968}"/>
              </a:ext>
            </a:extLst>
          </p:cNvPr>
          <p:cNvSpPr txBox="1"/>
          <p:nvPr/>
        </p:nvSpPr>
        <p:spPr>
          <a:xfrm>
            <a:off x="493806" y="1093693"/>
            <a:ext cx="5024132" cy="461665"/>
          </a:xfrm>
          <a:prstGeom prst="rect">
            <a:avLst/>
          </a:prstGeom>
          <a:noFill/>
        </p:spPr>
        <p:txBody>
          <a:bodyPr wrap="none" rtlCol="0">
            <a:spAutoFit/>
          </a:bodyPr>
          <a:lstStyle/>
          <a:p>
            <a:r>
              <a:rPr lang="zh-CN" altLang="en-US" sz="2400" dirty="0">
                <a:solidFill>
                  <a:srgbClr val="00B0F0"/>
                </a:solidFill>
                <a:latin typeface="KaiTi" panose="02010609060101010101" pitchFamily="49" charset="-122"/>
                <a:ea typeface="KaiTi" panose="02010609060101010101" pitchFamily="49" charset="-122"/>
              </a:rPr>
              <a:t>阶段 </a:t>
            </a:r>
            <a:r>
              <a:rPr lang="en-US" altLang="zh-CN" sz="2400" dirty="0">
                <a:solidFill>
                  <a:srgbClr val="00B0F0"/>
                </a:solidFill>
                <a:latin typeface="KaiTi" panose="02010609060101010101" pitchFamily="49" charset="-122"/>
                <a:ea typeface="KaiTi" panose="02010609060101010101" pitchFamily="49" charset="-122"/>
              </a:rPr>
              <a:t>1: </a:t>
            </a:r>
            <a:r>
              <a:rPr lang="en" altLang="zh-CN" sz="2400" dirty="0">
                <a:solidFill>
                  <a:srgbClr val="00B0F0"/>
                </a:solidFill>
                <a:latin typeface="KaiTi" panose="02010609060101010101" pitchFamily="49" charset="-122"/>
                <a:ea typeface="KaiTi" panose="02010609060101010101" pitchFamily="49" charset="-122"/>
              </a:rPr>
              <a:t>Initial Mark(</a:t>
            </a:r>
            <a:r>
              <a:rPr lang="zh-CN" altLang="en-US" sz="2400" dirty="0">
                <a:solidFill>
                  <a:srgbClr val="00B0F0"/>
                </a:solidFill>
                <a:latin typeface="KaiTi" panose="02010609060101010101" pitchFamily="49" charset="-122"/>
                <a:ea typeface="KaiTi" panose="02010609060101010101" pitchFamily="49" charset="-122"/>
              </a:rPr>
              <a:t>初始标记</a:t>
            </a:r>
            <a:r>
              <a:rPr lang="en-US" altLang="zh-CN" sz="2400" dirty="0">
                <a:solidFill>
                  <a:srgbClr val="00B0F0"/>
                </a:solidFill>
                <a:latin typeface="KaiTi" panose="02010609060101010101" pitchFamily="49" charset="-122"/>
                <a:ea typeface="KaiTi" panose="02010609060101010101" pitchFamily="49" charset="-122"/>
              </a:rPr>
              <a:t>) </a:t>
            </a:r>
            <a:endParaRPr lang="zh-CN" altLang="en-US" sz="2400" dirty="0">
              <a:solidFill>
                <a:srgbClr val="00B0F0"/>
              </a:solidFill>
              <a:effectLst/>
              <a:latin typeface="KaiTi" panose="02010609060101010101" pitchFamily="49" charset="-122"/>
              <a:ea typeface="KaiTi" panose="02010609060101010101" pitchFamily="49" charset="-122"/>
            </a:endParaRPr>
          </a:p>
        </p:txBody>
      </p:sp>
      <p:sp>
        <p:nvSpPr>
          <p:cNvPr id="6" name="文本框 5">
            <a:extLst>
              <a:ext uri="{FF2B5EF4-FFF2-40B4-BE49-F238E27FC236}">
                <a16:creationId xmlns:a16="http://schemas.microsoft.com/office/drawing/2014/main" id="{E8C1BE87-19BC-8F4C-968D-33554D2EAA2F}"/>
              </a:ext>
            </a:extLst>
          </p:cNvPr>
          <p:cNvSpPr txBox="1"/>
          <p:nvPr/>
        </p:nvSpPr>
        <p:spPr>
          <a:xfrm>
            <a:off x="5405718" y="2743952"/>
            <a:ext cx="4320988" cy="1200329"/>
          </a:xfrm>
          <a:prstGeom prst="rect">
            <a:avLst/>
          </a:prstGeom>
          <a:noFill/>
        </p:spPr>
        <p:txBody>
          <a:bodyPr wrap="square" rtlCol="0">
            <a:spAutoFit/>
          </a:bodyPr>
          <a:lstStyle/>
          <a:p>
            <a:r>
              <a:rPr lang="zh-CN" altLang="en-US" b="1" dirty="0">
                <a:solidFill>
                  <a:schemeClr val="accent2">
                    <a:lumMod val="60000"/>
                    <a:lumOff val="40000"/>
                  </a:schemeClr>
                </a:solidFill>
                <a:latin typeface="KaiTi" panose="02010609060101010101" pitchFamily="49" charset="-122"/>
                <a:ea typeface="KaiTi" panose="02010609060101010101" pitchFamily="49" charset="-122"/>
              </a:rPr>
              <a:t>这个阶段伴随着 </a:t>
            </a:r>
            <a:r>
              <a:rPr lang="en" altLang="zh-CN" b="1" dirty="0">
                <a:solidFill>
                  <a:schemeClr val="accent2">
                    <a:lumMod val="60000"/>
                    <a:lumOff val="40000"/>
                  </a:schemeClr>
                </a:solidFill>
                <a:latin typeface="KaiTi" panose="02010609060101010101" pitchFamily="49" charset="-122"/>
                <a:ea typeface="KaiTi" panose="02010609060101010101" pitchFamily="49" charset="-122"/>
              </a:rPr>
              <a:t>STW </a:t>
            </a:r>
            <a:r>
              <a:rPr lang="zh-CN" altLang="en-US" b="1" dirty="0">
                <a:solidFill>
                  <a:schemeClr val="accent2">
                    <a:lumMod val="60000"/>
                    <a:lumOff val="40000"/>
                  </a:schemeClr>
                </a:solidFill>
                <a:latin typeface="KaiTi" panose="02010609060101010101" pitchFamily="49" charset="-122"/>
                <a:ea typeface="KaiTi" panose="02010609060101010101" pitchFamily="49" charset="-122"/>
              </a:rPr>
              <a:t>暂停</a:t>
            </a:r>
            <a:r>
              <a:rPr lang="zh-CN" altLang="en-US" b="1" dirty="0">
                <a:solidFill>
                  <a:schemeClr val="bg1"/>
                </a:solidFill>
                <a:latin typeface="KaiTi" panose="02010609060101010101" pitchFamily="49" charset="-122"/>
                <a:ea typeface="KaiTi" panose="02010609060101010101" pitchFamily="49" charset="-122"/>
              </a:rPr>
              <a:t>。初始标记的目标是标记所有 的根对象，包括根对象直接引用的对象，以及被年轻代中 所有存活对象所引用的对象</a:t>
            </a:r>
            <a:r>
              <a:rPr lang="en-US" altLang="zh-CN" b="1" dirty="0">
                <a:solidFill>
                  <a:schemeClr val="bg1"/>
                </a:solidFill>
                <a:latin typeface="KaiTi" panose="02010609060101010101" pitchFamily="49" charset="-122"/>
                <a:ea typeface="KaiTi" panose="02010609060101010101" pitchFamily="49" charset="-122"/>
              </a:rPr>
              <a:t>(</a:t>
            </a:r>
            <a:r>
              <a:rPr lang="zh-CN" altLang="en-US" b="1" dirty="0">
                <a:solidFill>
                  <a:schemeClr val="bg1"/>
                </a:solidFill>
                <a:latin typeface="KaiTi" panose="02010609060101010101" pitchFamily="49" charset="-122"/>
                <a:ea typeface="KaiTi" panose="02010609060101010101" pitchFamily="49" charset="-122"/>
              </a:rPr>
              <a:t>老年代单独回收</a:t>
            </a:r>
            <a:r>
              <a:rPr lang="en-US" altLang="zh-CN" b="1" dirty="0">
                <a:solidFill>
                  <a:schemeClr val="bg1"/>
                </a:solidFill>
                <a:latin typeface="KaiTi" panose="02010609060101010101" pitchFamily="49" charset="-122"/>
                <a:ea typeface="KaiTi" panose="02010609060101010101" pitchFamily="49" charset="-122"/>
              </a:rPr>
              <a:t>) </a:t>
            </a:r>
            <a:endParaRPr lang="zh-CN" altLang="en-US" dirty="0">
              <a:solidFill>
                <a:schemeClr val="bg1"/>
              </a:solidFill>
              <a:latin typeface="KaiTi" panose="02010609060101010101" pitchFamily="49" charset="-122"/>
              <a:ea typeface="KaiTi" panose="02010609060101010101" pitchFamily="49" charset="-122"/>
            </a:endParaRPr>
          </a:p>
        </p:txBody>
      </p:sp>
      <p:pic>
        <p:nvPicPr>
          <p:cNvPr id="7" name="图片 6">
            <a:extLst>
              <a:ext uri="{FF2B5EF4-FFF2-40B4-BE49-F238E27FC236}">
                <a16:creationId xmlns:a16="http://schemas.microsoft.com/office/drawing/2014/main" id="{EBA56B12-53CE-674C-8B78-06F2AAD3B907}"/>
              </a:ext>
            </a:extLst>
          </p:cNvPr>
          <p:cNvPicPr>
            <a:picLocks noChangeAspect="1"/>
          </p:cNvPicPr>
          <p:nvPr/>
        </p:nvPicPr>
        <p:blipFill>
          <a:blip r:embed="rId3"/>
          <a:stretch>
            <a:fillRect/>
          </a:stretch>
        </p:blipFill>
        <p:spPr>
          <a:xfrm>
            <a:off x="493807" y="1996994"/>
            <a:ext cx="4651934" cy="2736432"/>
          </a:xfrm>
          <a:prstGeom prst="rect">
            <a:avLst/>
          </a:prstGeom>
        </p:spPr>
      </p:pic>
    </p:spTree>
    <p:extLst>
      <p:ext uri="{BB962C8B-B14F-4D97-AF65-F5344CB8AC3E}">
        <p14:creationId xmlns:p14="http://schemas.microsoft.com/office/powerpoint/2010/main" val="1704941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8E647011-D870-C248-B9C0-0A3D9784E968}"/>
              </a:ext>
            </a:extLst>
          </p:cNvPr>
          <p:cNvSpPr txBox="1"/>
          <p:nvPr/>
        </p:nvSpPr>
        <p:spPr>
          <a:xfrm>
            <a:off x="493806" y="1093693"/>
            <a:ext cx="5724644" cy="461665"/>
          </a:xfrm>
          <a:prstGeom prst="rect">
            <a:avLst/>
          </a:prstGeom>
          <a:noFill/>
        </p:spPr>
        <p:txBody>
          <a:bodyPr wrap="none" rtlCol="0">
            <a:spAutoFit/>
          </a:bodyPr>
          <a:lstStyle/>
          <a:p>
            <a:r>
              <a:rPr lang="zh-CN" altLang="en-US" sz="2400" dirty="0">
                <a:solidFill>
                  <a:srgbClr val="00B0F0"/>
                </a:solidFill>
                <a:latin typeface="KaiTi" panose="02010609060101010101" pitchFamily="49" charset="-122"/>
                <a:ea typeface="KaiTi" panose="02010609060101010101" pitchFamily="49" charset="-122"/>
              </a:rPr>
              <a:t>阶段 </a:t>
            </a:r>
            <a:r>
              <a:rPr lang="en-US" altLang="zh-CN" sz="2400" dirty="0">
                <a:solidFill>
                  <a:srgbClr val="00B0F0"/>
                </a:solidFill>
                <a:latin typeface="KaiTi" panose="02010609060101010101" pitchFamily="49" charset="-122"/>
                <a:ea typeface="KaiTi" panose="02010609060101010101" pitchFamily="49" charset="-122"/>
              </a:rPr>
              <a:t>2: </a:t>
            </a:r>
            <a:r>
              <a:rPr lang="en" altLang="zh-CN" sz="2400" dirty="0">
                <a:solidFill>
                  <a:srgbClr val="00B0F0"/>
                </a:solidFill>
                <a:latin typeface="KaiTi" panose="02010609060101010101" pitchFamily="49" charset="-122"/>
                <a:ea typeface="KaiTi" panose="02010609060101010101" pitchFamily="49" charset="-122"/>
              </a:rPr>
              <a:t>Concurrent Remark(</a:t>
            </a:r>
            <a:r>
              <a:rPr lang="zh-CN" altLang="en-US" sz="2400" dirty="0">
                <a:solidFill>
                  <a:srgbClr val="00B0F0"/>
                </a:solidFill>
                <a:latin typeface="KaiTi" panose="02010609060101010101" pitchFamily="49" charset="-122"/>
                <a:ea typeface="KaiTi" panose="02010609060101010101" pitchFamily="49" charset="-122"/>
              </a:rPr>
              <a:t>并发标记</a:t>
            </a:r>
            <a:r>
              <a:rPr lang="en-US" altLang="zh-CN" sz="2400" dirty="0">
                <a:solidFill>
                  <a:srgbClr val="00B0F0"/>
                </a:solidFill>
                <a:latin typeface="KaiTi" panose="02010609060101010101" pitchFamily="49" charset="-122"/>
                <a:ea typeface="KaiTi" panose="02010609060101010101" pitchFamily="49" charset="-122"/>
              </a:rPr>
              <a:t>) </a:t>
            </a:r>
            <a:endParaRPr lang="zh-CN" altLang="en-US" sz="2400" dirty="0">
              <a:solidFill>
                <a:srgbClr val="00B0F0"/>
              </a:solidFill>
              <a:effectLst/>
              <a:latin typeface="KaiTi" panose="02010609060101010101" pitchFamily="49" charset="-122"/>
              <a:ea typeface="KaiTi" panose="02010609060101010101" pitchFamily="49" charset="-122"/>
            </a:endParaRPr>
          </a:p>
        </p:txBody>
      </p:sp>
      <p:sp>
        <p:nvSpPr>
          <p:cNvPr id="6" name="文本框 5">
            <a:extLst>
              <a:ext uri="{FF2B5EF4-FFF2-40B4-BE49-F238E27FC236}">
                <a16:creationId xmlns:a16="http://schemas.microsoft.com/office/drawing/2014/main" id="{E8C1BE87-19BC-8F4C-968D-33554D2EAA2F}"/>
              </a:ext>
            </a:extLst>
          </p:cNvPr>
          <p:cNvSpPr txBox="1"/>
          <p:nvPr/>
        </p:nvSpPr>
        <p:spPr>
          <a:xfrm>
            <a:off x="6096000" y="2580545"/>
            <a:ext cx="5217458" cy="1200329"/>
          </a:xfrm>
          <a:prstGeom prst="rect">
            <a:avLst/>
          </a:prstGeom>
          <a:noFill/>
        </p:spPr>
        <p:txBody>
          <a:bodyPr wrap="square" rtlCol="0">
            <a:spAutoFit/>
          </a:bodyPr>
          <a:lstStyle/>
          <a:p>
            <a:r>
              <a:rPr lang="zh-CN" altLang="en-US" b="1" dirty="0">
                <a:solidFill>
                  <a:schemeClr val="bg1"/>
                </a:solidFill>
                <a:latin typeface="KaiTi" panose="02010609060101010101" pitchFamily="49" charset="-122"/>
                <a:ea typeface="KaiTi" panose="02010609060101010101" pitchFamily="49" charset="-122"/>
              </a:rPr>
              <a:t>在此阶段，</a:t>
            </a:r>
            <a:r>
              <a:rPr lang="en" altLang="zh-CN" b="1" dirty="0">
                <a:solidFill>
                  <a:schemeClr val="bg1"/>
                </a:solidFill>
                <a:latin typeface="KaiTi" panose="02010609060101010101" pitchFamily="49" charset="-122"/>
                <a:ea typeface="KaiTi" panose="02010609060101010101" pitchFamily="49" charset="-122"/>
              </a:rPr>
              <a:t>CMS GC </a:t>
            </a:r>
            <a:r>
              <a:rPr lang="zh-CN" altLang="en-US" b="1" dirty="0">
                <a:solidFill>
                  <a:schemeClr val="bg1"/>
                </a:solidFill>
                <a:latin typeface="KaiTi" panose="02010609060101010101" pitchFamily="49" charset="-122"/>
                <a:ea typeface="KaiTi" panose="02010609060101010101" pitchFamily="49" charset="-122"/>
              </a:rPr>
              <a:t>遍历老年代，标记所有的存活对象， 从前一阶段 “</a:t>
            </a:r>
            <a:r>
              <a:rPr lang="en" altLang="zh-CN" b="1" dirty="0">
                <a:solidFill>
                  <a:schemeClr val="bg1"/>
                </a:solidFill>
                <a:latin typeface="KaiTi" panose="02010609060101010101" pitchFamily="49" charset="-122"/>
                <a:ea typeface="KaiTi" panose="02010609060101010101" pitchFamily="49" charset="-122"/>
              </a:rPr>
              <a:t>Initial Mark” </a:t>
            </a:r>
            <a:r>
              <a:rPr lang="zh-CN" altLang="en-US" b="1" dirty="0">
                <a:solidFill>
                  <a:schemeClr val="bg1"/>
                </a:solidFill>
                <a:latin typeface="KaiTi" panose="02010609060101010101" pitchFamily="49" charset="-122"/>
                <a:ea typeface="KaiTi" panose="02010609060101010101" pitchFamily="49" charset="-122"/>
              </a:rPr>
              <a:t>找到的根对象开始算起。 “并发标记”阶段，就是与应用程序同时运行，不用暂停的阶段。 </a:t>
            </a:r>
            <a:endParaRPr lang="zh-CN" altLang="en-US" dirty="0">
              <a:solidFill>
                <a:schemeClr val="bg1"/>
              </a:solidFill>
              <a:effectLst/>
              <a:latin typeface="KaiTi" panose="02010609060101010101" pitchFamily="49" charset="-122"/>
              <a:ea typeface="KaiTi" panose="02010609060101010101" pitchFamily="49" charset="-122"/>
            </a:endParaRPr>
          </a:p>
        </p:txBody>
      </p:sp>
      <p:pic>
        <p:nvPicPr>
          <p:cNvPr id="2" name="图片 1">
            <a:extLst>
              <a:ext uri="{FF2B5EF4-FFF2-40B4-BE49-F238E27FC236}">
                <a16:creationId xmlns:a16="http://schemas.microsoft.com/office/drawing/2014/main" id="{165D99A5-CC4D-1B44-9C7F-A04E4A6F9E76}"/>
              </a:ext>
            </a:extLst>
          </p:cNvPr>
          <p:cNvPicPr>
            <a:picLocks noChangeAspect="1"/>
          </p:cNvPicPr>
          <p:nvPr/>
        </p:nvPicPr>
        <p:blipFill>
          <a:blip r:embed="rId3"/>
          <a:stretch>
            <a:fillRect/>
          </a:stretch>
        </p:blipFill>
        <p:spPr>
          <a:xfrm>
            <a:off x="585694" y="1859430"/>
            <a:ext cx="5331420" cy="3089088"/>
          </a:xfrm>
          <a:prstGeom prst="rect">
            <a:avLst/>
          </a:prstGeom>
        </p:spPr>
      </p:pic>
    </p:spTree>
    <p:extLst>
      <p:ext uri="{BB962C8B-B14F-4D97-AF65-F5344CB8AC3E}">
        <p14:creationId xmlns:p14="http://schemas.microsoft.com/office/powerpoint/2010/main" val="38031166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8E647011-D870-C248-B9C0-0A3D9784E968}"/>
              </a:ext>
            </a:extLst>
          </p:cNvPr>
          <p:cNvSpPr txBox="1"/>
          <p:nvPr/>
        </p:nvSpPr>
        <p:spPr>
          <a:xfrm>
            <a:off x="493806" y="1093693"/>
            <a:ext cx="6340197" cy="461665"/>
          </a:xfrm>
          <a:prstGeom prst="rect">
            <a:avLst/>
          </a:prstGeom>
          <a:noFill/>
        </p:spPr>
        <p:txBody>
          <a:bodyPr wrap="none" rtlCol="0">
            <a:spAutoFit/>
          </a:bodyPr>
          <a:lstStyle/>
          <a:p>
            <a:r>
              <a:rPr lang="zh-CN" altLang="en-US" sz="2400" dirty="0">
                <a:solidFill>
                  <a:srgbClr val="00B0F0"/>
                </a:solidFill>
                <a:latin typeface="KaiTi" panose="02010609060101010101" pitchFamily="49" charset="-122"/>
                <a:ea typeface="KaiTi" panose="02010609060101010101" pitchFamily="49" charset="-122"/>
              </a:rPr>
              <a:t>阶段 </a:t>
            </a:r>
            <a:r>
              <a:rPr lang="en-US" altLang="zh-CN" sz="2400" dirty="0">
                <a:solidFill>
                  <a:srgbClr val="00B0F0"/>
                </a:solidFill>
                <a:latin typeface="KaiTi" panose="02010609060101010101" pitchFamily="49" charset="-122"/>
                <a:ea typeface="KaiTi" panose="02010609060101010101" pitchFamily="49" charset="-122"/>
              </a:rPr>
              <a:t>3: </a:t>
            </a:r>
            <a:r>
              <a:rPr lang="en" altLang="zh-CN" sz="2400" dirty="0">
                <a:solidFill>
                  <a:srgbClr val="00B0F0"/>
                </a:solidFill>
                <a:latin typeface="KaiTi" panose="02010609060101010101" pitchFamily="49" charset="-122"/>
                <a:ea typeface="KaiTi" panose="02010609060101010101" pitchFamily="49" charset="-122"/>
              </a:rPr>
              <a:t>Concurrent Preclean(</a:t>
            </a:r>
            <a:r>
              <a:rPr lang="zh-CN" altLang="en-US" sz="2400" dirty="0">
                <a:solidFill>
                  <a:srgbClr val="00B0F0"/>
                </a:solidFill>
                <a:latin typeface="KaiTi" panose="02010609060101010101" pitchFamily="49" charset="-122"/>
                <a:ea typeface="KaiTi" panose="02010609060101010101" pitchFamily="49" charset="-122"/>
              </a:rPr>
              <a:t>并发预清理</a:t>
            </a:r>
            <a:r>
              <a:rPr lang="en-US" altLang="zh-CN" sz="2400" dirty="0">
                <a:solidFill>
                  <a:srgbClr val="00B0F0"/>
                </a:solidFill>
                <a:latin typeface="KaiTi" panose="02010609060101010101" pitchFamily="49" charset="-122"/>
                <a:ea typeface="KaiTi" panose="02010609060101010101" pitchFamily="49" charset="-122"/>
              </a:rPr>
              <a:t>) </a:t>
            </a:r>
            <a:endParaRPr lang="zh-CN" altLang="en-US" sz="2400" dirty="0">
              <a:solidFill>
                <a:srgbClr val="00B0F0"/>
              </a:solidFill>
              <a:effectLst/>
              <a:latin typeface="KaiTi" panose="02010609060101010101" pitchFamily="49" charset="-122"/>
              <a:ea typeface="KaiTi" panose="02010609060101010101" pitchFamily="49" charset="-122"/>
            </a:endParaRPr>
          </a:p>
        </p:txBody>
      </p:sp>
      <p:sp>
        <p:nvSpPr>
          <p:cNvPr id="6" name="文本框 5">
            <a:extLst>
              <a:ext uri="{FF2B5EF4-FFF2-40B4-BE49-F238E27FC236}">
                <a16:creationId xmlns:a16="http://schemas.microsoft.com/office/drawing/2014/main" id="{E8C1BE87-19BC-8F4C-968D-33554D2EAA2F}"/>
              </a:ext>
            </a:extLst>
          </p:cNvPr>
          <p:cNvSpPr txBox="1"/>
          <p:nvPr/>
        </p:nvSpPr>
        <p:spPr>
          <a:xfrm>
            <a:off x="6580095" y="2525911"/>
            <a:ext cx="4867834" cy="2031325"/>
          </a:xfrm>
          <a:prstGeom prst="rect">
            <a:avLst/>
          </a:prstGeom>
          <a:noFill/>
        </p:spPr>
        <p:txBody>
          <a:bodyPr wrap="square" rtlCol="0">
            <a:spAutoFit/>
          </a:bodyPr>
          <a:lstStyle/>
          <a:p>
            <a:r>
              <a:rPr lang="zh-CN" altLang="en-US" b="1" dirty="0">
                <a:solidFill>
                  <a:schemeClr val="bg1"/>
                </a:solidFill>
                <a:latin typeface="KaiTi" panose="02010609060101010101" pitchFamily="49" charset="-122"/>
                <a:ea typeface="KaiTi" panose="02010609060101010101" pitchFamily="49" charset="-122"/>
              </a:rPr>
              <a:t>此阶段同样是与应用线程并发执行的，不需要停止应用线程。因为前一阶段</a:t>
            </a:r>
            <a:r>
              <a:rPr lang="en-US" altLang="zh-CN" b="1" dirty="0">
                <a:solidFill>
                  <a:schemeClr val="bg1"/>
                </a:solidFill>
                <a:latin typeface="KaiTi" panose="02010609060101010101" pitchFamily="49" charset="-122"/>
                <a:ea typeface="KaiTi" panose="02010609060101010101" pitchFamily="49" charset="-122"/>
              </a:rPr>
              <a:t>【</a:t>
            </a:r>
            <a:r>
              <a:rPr lang="zh-CN" altLang="en-US" b="1" dirty="0">
                <a:solidFill>
                  <a:schemeClr val="bg1"/>
                </a:solidFill>
                <a:latin typeface="KaiTi" panose="02010609060101010101" pitchFamily="49" charset="-122"/>
                <a:ea typeface="KaiTi" panose="02010609060101010101" pitchFamily="49" charset="-122"/>
              </a:rPr>
              <a:t>并发标记</a:t>
            </a:r>
            <a:r>
              <a:rPr lang="en-US" altLang="zh-CN" b="1" dirty="0">
                <a:solidFill>
                  <a:schemeClr val="bg1"/>
                </a:solidFill>
                <a:latin typeface="KaiTi" panose="02010609060101010101" pitchFamily="49" charset="-122"/>
                <a:ea typeface="KaiTi" panose="02010609060101010101" pitchFamily="49" charset="-122"/>
              </a:rPr>
              <a:t>】</a:t>
            </a:r>
            <a:r>
              <a:rPr lang="zh-CN" altLang="en-US" b="1" dirty="0">
                <a:solidFill>
                  <a:schemeClr val="bg1"/>
                </a:solidFill>
                <a:latin typeface="KaiTi" panose="02010609060101010101" pitchFamily="49" charset="-122"/>
                <a:ea typeface="KaiTi" panose="02010609060101010101" pitchFamily="49" charset="-122"/>
              </a:rPr>
              <a:t>与程序并发运行，可能有一些引用关系已经发生了改变。如果在并发标记过程中引用关系发生了变化，</a:t>
            </a:r>
            <a:r>
              <a:rPr lang="en" altLang="zh-CN" b="1" dirty="0">
                <a:solidFill>
                  <a:schemeClr val="bg1"/>
                </a:solidFill>
                <a:latin typeface="KaiTi" panose="02010609060101010101" pitchFamily="49" charset="-122"/>
                <a:ea typeface="KaiTi" panose="02010609060101010101" pitchFamily="49" charset="-122"/>
              </a:rPr>
              <a:t>JVM </a:t>
            </a:r>
            <a:r>
              <a:rPr lang="zh-CN" altLang="en-US" b="1" dirty="0">
                <a:solidFill>
                  <a:schemeClr val="bg1"/>
                </a:solidFill>
                <a:latin typeface="KaiTi" panose="02010609060101010101" pitchFamily="49" charset="-122"/>
                <a:ea typeface="KaiTi" panose="02010609060101010101" pitchFamily="49" charset="-122"/>
              </a:rPr>
              <a:t>会通过“</a:t>
            </a:r>
            <a:r>
              <a:rPr lang="en" altLang="zh-CN" b="1" dirty="0">
                <a:solidFill>
                  <a:schemeClr val="bg1"/>
                </a:solidFill>
                <a:latin typeface="KaiTi" panose="02010609060101010101" pitchFamily="49" charset="-122"/>
                <a:ea typeface="KaiTi" panose="02010609060101010101" pitchFamily="49" charset="-122"/>
              </a:rPr>
              <a:t>Card(</a:t>
            </a:r>
            <a:r>
              <a:rPr lang="zh-CN" altLang="en-US" b="1" dirty="0">
                <a:solidFill>
                  <a:schemeClr val="bg1"/>
                </a:solidFill>
                <a:latin typeface="KaiTi" panose="02010609060101010101" pitchFamily="49" charset="-122"/>
                <a:ea typeface="KaiTi" panose="02010609060101010101" pitchFamily="49" charset="-122"/>
              </a:rPr>
              <a:t>卡片</a:t>
            </a:r>
            <a:r>
              <a:rPr lang="en-US" altLang="zh-CN" b="1" dirty="0">
                <a:solidFill>
                  <a:schemeClr val="bg1"/>
                </a:solidFill>
                <a:latin typeface="KaiTi" panose="02010609060101010101" pitchFamily="49" charset="-122"/>
                <a:ea typeface="KaiTi" panose="02010609060101010101" pitchFamily="49" charset="-122"/>
              </a:rPr>
              <a:t>)</a:t>
            </a:r>
            <a:r>
              <a:rPr lang="zh-CN" altLang="en-US" b="1" dirty="0">
                <a:solidFill>
                  <a:schemeClr val="bg1"/>
                </a:solidFill>
                <a:latin typeface="KaiTi" panose="02010609060101010101" pitchFamily="49" charset="-122"/>
                <a:ea typeface="KaiTi" panose="02010609060101010101" pitchFamily="49" charset="-122"/>
              </a:rPr>
              <a:t>”的方式将发生了改变的区域标记为“脏”区，这就是所谓的卡片标记</a:t>
            </a:r>
            <a:r>
              <a:rPr lang="en-US" altLang="zh-CN" b="1" dirty="0">
                <a:solidFill>
                  <a:schemeClr val="bg1"/>
                </a:solidFill>
                <a:latin typeface="KaiTi" panose="02010609060101010101" pitchFamily="49" charset="-122"/>
                <a:ea typeface="KaiTi" panose="02010609060101010101" pitchFamily="49" charset="-122"/>
              </a:rPr>
              <a:t>(</a:t>
            </a:r>
            <a:r>
              <a:rPr lang="en" altLang="zh-CN" b="1" dirty="0">
                <a:solidFill>
                  <a:schemeClr val="bg1"/>
                </a:solidFill>
                <a:latin typeface="KaiTi" panose="02010609060101010101" pitchFamily="49" charset="-122"/>
                <a:ea typeface="KaiTi" panose="02010609060101010101" pitchFamily="49" charset="-122"/>
              </a:rPr>
              <a:t>Card Marking)</a:t>
            </a:r>
            <a:r>
              <a:rPr lang="zh-CN" altLang="en" b="1" dirty="0">
                <a:solidFill>
                  <a:schemeClr val="bg1"/>
                </a:solidFill>
                <a:latin typeface="KaiTi" panose="02010609060101010101" pitchFamily="49" charset="-122"/>
                <a:ea typeface="KaiTi" panose="02010609060101010101" pitchFamily="49" charset="-122"/>
              </a:rPr>
              <a:t>。 </a:t>
            </a:r>
            <a:endParaRPr lang="en" altLang="zh-CN" dirty="0">
              <a:solidFill>
                <a:schemeClr val="bg1"/>
              </a:solidFill>
              <a:effectLst/>
              <a:latin typeface="KaiTi" panose="02010609060101010101" pitchFamily="49" charset="-122"/>
              <a:ea typeface="KaiTi" panose="02010609060101010101" pitchFamily="49" charset="-122"/>
            </a:endParaRPr>
          </a:p>
        </p:txBody>
      </p:sp>
      <p:pic>
        <p:nvPicPr>
          <p:cNvPr id="2" name="图片 1">
            <a:extLst>
              <a:ext uri="{FF2B5EF4-FFF2-40B4-BE49-F238E27FC236}">
                <a16:creationId xmlns:a16="http://schemas.microsoft.com/office/drawing/2014/main" id="{954F2831-AD28-404C-AD9F-00E1AB5BD2BA}"/>
              </a:ext>
            </a:extLst>
          </p:cNvPr>
          <p:cNvPicPr>
            <a:picLocks noChangeAspect="1"/>
          </p:cNvPicPr>
          <p:nvPr/>
        </p:nvPicPr>
        <p:blipFill>
          <a:blip r:embed="rId3"/>
          <a:stretch>
            <a:fillRect/>
          </a:stretch>
        </p:blipFill>
        <p:spPr>
          <a:xfrm>
            <a:off x="600634" y="1921389"/>
            <a:ext cx="5701553" cy="3454226"/>
          </a:xfrm>
          <a:prstGeom prst="rect">
            <a:avLst/>
          </a:prstGeom>
        </p:spPr>
      </p:pic>
    </p:spTree>
    <p:extLst>
      <p:ext uri="{BB962C8B-B14F-4D97-AF65-F5344CB8AC3E}">
        <p14:creationId xmlns:p14="http://schemas.microsoft.com/office/powerpoint/2010/main" val="1280010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3785358-1782-1149-9901-89B4796E8044}"/>
              </a:ext>
            </a:extLst>
          </p:cNvPr>
          <p:cNvPicPr>
            <a:picLocks noChangeAspect="1"/>
          </p:cNvPicPr>
          <p:nvPr/>
        </p:nvPicPr>
        <p:blipFill>
          <a:blip r:embed="rId3"/>
          <a:stretch>
            <a:fillRect/>
          </a:stretch>
        </p:blipFill>
        <p:spPr>
          <a:xfrm>
            <a:off x="493806" y="2082876"/>
            <a:ext cx="5550196" cy="3098724"/>
          </a:xfrm>
          <a:prstGeom prst="rect">
            <a:avLst/>
          </a:prstGeom>
        </p:spPr>
      </p:pic>
      <p:sp>
        <p:nvSpPr>
          <p:cNvPr id="5" name="文本框 4">
            <a:extLst>
              <a:ext uri="{FF2B5EF4-FFF2-40B4-BE49-F238E27FC236}">
                <a16:creationId xmlns:a16="http://schemas.microsoft.com/office/drawing/2014/main" id="{8E647011-D870-C248-B9C0-0A3D9784E968}"/>
              </a:ext>
            </a:extLst>
          </p:cNvPr>
          <p:cNvSpPr txBox="1"/>
          <p:nvPr/>
        </p:nvSpPr>
        <p:spPr>
          <a:xfrm>
            <a:off x="493806" y="1093693"/>
            <a:ext cx="4955203" cy="461665"/>
          </a:xfrm>
          <a:prstGeom prst="rect">
            <a:avLst/>
          </a:prstGeom>
          <a:noFill/>
        </p:spPr>
        <p:txBody>
          <a:bodyPr wrap="none" rtlCol="0">
            <a:spAutoFit/>
          </a:bodyPr>
          <a:lstStyle/>
          <a:p>
            <a:r>
              <a:rPr lang="zh-CN" altLang="en-US" sz="2400" dirty="0">
                <a:solidFill>
                  <a:srgbClr val="00B0F0"/>
                </a:solidFill>
                <a:latin typeface="KaiTi" panose="02010609060101010101" pitchFamily="49" charset="-122"/>
                <a:ea typeface="KaiTi" panose="02010609060101010101" pitchFamily="49" charset="-122"/>
              </a:rPr>
              <a:t>阶段 </a:t>
            </a:r>
            <a:r>
              <a:rPr lang="en-US" altLang="zh-CN" sz="2400" dirty="0">
                <a:solidFill>
                  <a:srgbClr val="00B0F0"/>
                </a:solidFill>
                <a:latin typeface="KaiTi" panose="02010609060101010101" pitchFamily="49" charset="-122"/>
                <a:ea typeface="KaiTi" panose="02010609060101010101" pitchFamily="49" charset="-122"/>
              </a:rPr>
              <a:t>4: </a:t>
            </a:r>
            <a:r>
              <a:rPr lang="en" altLang="zh-CN" sz="2400" dirty="0">
                <a:solidFill>
                  <a:srgbClr val="00B0F0"/>
                </a:solidFill>
                <a:latin typeface="KaiTi" panose="02010609060101010101" pitchFamily="49" charset="-122"/>
                <a:ea typeface="KaiTi" panose="02010609060101010101" pitchFamily="49" charset="-122"/>
              </a:rPr>
              <a:t>Final Remark(</a:t>
            </a:r>
            <a:r>
              <a:rPr lang="zh-CN" altLang="en-US" sz="2400" dirty="0">
                <a:solidFill>
                  <a:srgbClr val="00B0F0"/>
                </a:solidFill>
                <a:latin typeface="KaiTi" panose="02010609060101010101" pitchFamily="49" charset="-122"/>
                <a:ea typeface="KaiTi" panose="02010609060101010101" pitchFamily="49" charset="-122"/>
              </a:rPr>
              <a:t>最终标记</a:t>
            </a:r>
            <a:r>
              <a:rPr lang="en-US" altLang="zh-CN" sz="2400" dirty="0">
                <a:solidFill>
                  <a:srgbClr val="00B0F0"/>
                </a:solidFill>
                <a:latin typeface="KaiTi" panose="02010609060101010101" pitchFamily="49" charset="-122"/>
                <a:ea typeface="KaiTi" panose="02010609060101010101" pitchFamily="49" charset="-122"/>
              </a:rPr>
              <a:t>) </a:t>
            </a:r>
            <a:endParaRPr lang="zh-CN" altLang="en-US" sz="2400" dirty="0">
              <a:solidFill>
                <a:srgbClr val="00B0F0"/>
              </a:solidFill>
              <a:effectLst/>
              <a:latin typeface="KaiTi" panose="02010609060101010101" pitchFamily="49" charset="-122"/>
              <a:ea typeface="KaiTi" panose="02010609060101010101" pitchFamily="49" charset="-122"/>
            </a:endParaRPr>
          </a:p>
        </p:txBody>
      </p:sp>
      <p:sp>
        <p:nvSpPr>
          <p:cNvPr id="6" name="文本框 5">
            <a:extLst>
              <a:ext uri="{FF2B5EF4-FFF2-40B4-BE49-F238E27FC236}">
                <a16:creationId xmlns:a16="http://schemas.microsoft.com/office/drawing/2014/main" id="{E8C1BE87-19BC-8F4C-968D-33554D2EAA2F}"/>
              </a:ext>
            </a:extLst>
          </p:cNvPr>
          <p:cNvSpPr txBox="1"/>
          <p:nvPr/>
        </p:nvSpPr>
        <p:spPr>
          <a:xfrm>
            <a:off x="6275295" y="2615558"/>
            <a:ext cx="4643717" cy="1754326"/>
          </a:xfrm>
          <a:prstGeom prst="rect">
            <a:avLst/>
          </a:prstGeom>
          <a:noFill/>
        </p:spPr>
        <p:txBody>
          <a:bodyPr wrap="square" rtlCol="0">
            <a:spAutoFit/>
          </a:bodyPr>
          <a:lstStyle/>
          <a:p>
            <a:r>
              <a:rPr lang="zh-CN" altLang="en-US" b="1" dirty="0">
                <a:solidFill>
                  <a:schemeClr val="accent2">
                    <a:lumMod val="60000"/>
                    <a:lumOff val="40000"/>
                  </a:schemeClr>
                </a:solidFill>
                <a:latin typeface="KaiTi" panose="02010609060101010101" pitchFamily="49" charset="-122"/>
                <a:ea typeface="KaiTi" panose="02010609060101010101" pitchFamily="49" charset="-122"/>
              </a:rPr>
              <a:t>最终标记阶段是此次 </a:t>
            </a:r>
            <a:r>
              <a:rPr lang="en" altLang="zh-CN" b="1" dirty="0">
                <a:solidFill>
                  <a:schemeClr val="accent2">
                    <a:lumMod val="60000"/>
                    <a:lumOff val="40000"/>
                  </a:schemeClr>
                </a:solidFill>
                <a:latin typeface="KaiTi" panose="02010609060101010101" pitchFamily="49" charset="-122"/>
                <a:ea typeface="KaiTi" panose="02010609060101010101" pitchFamily="49" charset="-122"/>
              </a:rPr>
              <a:t>GC </a:t>
            </a:r>
            <a:r>
              <a:rPr lang="zh-CN" altLang="en-US" b="1" dirty="0">
                <a:solidFill>
                  <a:schemeClr val="accent2">
                    <a:lumMod val="60000"/>
                    <a:lumOff val="40000"/>
                  </a:schemeClr>
                </a:solidFill>
                <a:latin typeface="KaiTi" panose="02010609060101010101" pitchFamily="49" charset="-122"/>
                <a:ea typeface="KaiTi" panose="02010609060101010101" pitchFamily="49" charset="-122"/>
              </a:rPr>
              <a:t>事件中的第二次</a:t>
            </a:r>
            <a:r>
              <a:rPr lang="en-US" altLang="zh-CN" b="1" dirty="0">
                <a:solidFill>
                  <a:schemeClr val="accent2">
                    <a:lumMod val="60000"/>
                    <a:lumOff val="40000"/>
                  </a:schemeClr>
                </a:solidFill>
                <a:latin typeface="KaiTi" panose="02010609060101010101" pitchFamily="49" charset="-122"/>
                <a:ea typeface="KaiTi" panose="02010609060101010101" pitchFamily="49" charset="-122"/>
              </a:rPr>
              <a:t>(</a:t>
            </a:r>
            <a:r>
              <a:rPr lang="zh-CN" altLang="en-US" b="1" dirty="0">
                <a:solidFill>
                  <a:schemeClr val="accent2">
                    <a:lumMod val="60000"/>
                    <a:lumOff val="40000"/>
                  </a:schemeClr>
                </a:solidFill>
                <a:latin typeface="KaiTi" panose="02010609060101010101" pitchFamily="49" charset="-122"/>
                <a:ea typeface="KaiTi" panose="02010609060101010101" pitchFamily="49" charset="-122"/>
              </a:rPr>
              <a:t>也是最后一次</a:t>
            </a:r>
            <a:r>
              <a:rPr lang="en-US" altLang="zh-CN" b="1" dirty="0">
                <a:solidFill>
                  <a:schemeClr val="accent2">
                    <a:lumMod val="60000"/>
                    <a:lumOff val="40000"/>
                  </a:schemeClr>
                </a:solidFill>
                <a:latin typeface="KaiTi" panose="02010609060101010101" pitchFamily="49" charset="-122"/>
                <a:ea typeface="KaiTi" panose="02010609060101010101" pitchFamily="49" charset="-122"/>
              </a:rPr>
              <a:t>)</a:t>
            </a:r>
            <a:r>
              <a:rPr lang="en" altLang="zh-CN" b="1" dirty="0">
                <a:solidFill>
                  <a:schemeClr val="accent2">
                    <a:lumMod val="60000"/>
                    <a:lumOff val="40000"/>
                  </a:schemeClr>
                </a:solidFill>
                <a:latin typeface="KaiTi" panose="02010609060101010101" pitchFamily="49" charset="-122"/>
                <a:ea typeface="KaiTi" panose="02010609060101010101" pitchFamily="49" charset="-122"/>
              </a:rPr>
              <a:t>STW </a:t>
            </a:r>
            <a:r>
              <a:rPr lang="zh-CN" altLang="en-US" b="1" dirty="0">
                <a:solidFill>
                  <a:schemeClr val="accent2">
                    <a:lumMod val="60000"/>
                    <a:lumOff val="40000"/>
                  </a:schemeClr>
                </a:solidFill>
                <a:latin typeface="KaiTi" panose="02010609060101010101" pitchFamily="49" charset="-122"/>
                <a:ea typeface="KaiTi" panose="02010609060101010101" pitchFamily="49" charset="-122"/>
              </a:rPr>
              <a:t>停顿</a:t>
            </a:r>
            <a:r>
              <a:rPr lang="zh-CN" altLang="en-US" b="1" dirty="0">
                <a:solidFill>
                  <a:schemeClr val="bg1"/>
                </a:solidFill>
                <a:latin typeface="KaiTi" panose="02010609060101010101" pitchFamily="49" charset="-122"/>
                <a:ea typeface="KaiTi" panose="02010609060101010101" pitchFamily="49" charset="-122"/>
              </a:rPr>
              <a:t>。本阶段的目标是完成老年代中所有存活 对象的标记</a:t>
            </a:r>
            <a:r>
              <a:rPr lang="en-US" altLang="zh-CN" b="1" dirty="0">
                <a:solidFill>
                  <a:schemeClr val="bg1"/>
                </a:solidFill>
                <a:latin typeface="KaiTi" panose="02010609060101010101" pitchFamily="49" charset="-122"/>
                <a:ea typeface="KaiTi" panose="02010609060101010101" pitchFamily="49" charset="-122"/>
              </a:rPr>
              <a:t>. </a:t>
            </a:r>
            <a:r>
              <a:rPr lang="zh-CN" altLang="en-US" b="1" dirty="0">
                <a:solidFill>
                  <a:schemeClr val="bg1"/>
                </a:solidFill>
                <a:latin typeface="KaiTi" panose="02010609060101010101" pitchFamily="49" charset="-122"/>
                <a:ea typeface="KaiTi" panose="02010609060101010101" pitchFamily="49" charset="-122"/>
              </a:rPr>
              <a:t>因为之前的预清理阶段是并发执行的，有可 能 </a:t>
            </a:r>
            <a:r>
              <a:rPr lang="en" altLang="zh-CN" b="1" dirty="0">
                <a:solidFill>
                  <a:schemeClr val="bg1"/>
                </a:solidFill>
                <a:latin typeface="KaiTi" panose="02010609060101010101" pitchFamily="49" charset="-122"/>
                <a:ea typeface="KaiTi" panose="02010609060101010101" pitchFamily="49" charset="-122"/>
              </a:rPr>
              <a:t>GC </a:t>
            </a:r>
            <a:r>
              <a:rPr lang="zh-CN" altLang="en-US" b="1" dirty="0">
                <a:solidFill>
                  <a:schemeClr val="bg1"/>
                </a:solidFill>
                <a:latin typeface="KaiTi" panose="02010609060101010101" pitchFamily="49" charset="-122"/>
                <a:ea typeface="KaiTi" panose="02010609060101010101" pitchFamily="49" charset="-122"/>
              </a:rPr>
              <a:t>线程跟不上应用程序的修改速度。所以需要一次 </a:t>
            </a:r>
            <a:r>
              <a:rPr lang="en" altLang="zh-CN" b="1" dirty="0">
                <a:solidFill>
                  <a:schemeClr val="bg1"/>
                </a:solidFill>
                <a:latin typeface="KaiTi" panose="02010609060101010101" pitchFamily="49" charset="-122"/>
                <a:ea typeface="KaiTi" panose="02010609060101010101" pitchFamily="49" charset="-122"/>
              </a:rPr>
              <a:t>STW </a:t>
            </a:r>
            <a:r>
              <a:rPr lang="zh-CN" altLang="en-US" b="1" dirty="0">
                <a:solidFill>
                  <a:schemeClr val="bg1"/>
                </a:solidFill>
                <a:latin typeface="KaiTi" panose="02010609060101010101" pitchFamily="49" charset="-122"/>
                <a:ea typeface="KaiTi" panose="02010609060101010101" pitchFamily="49" charset="-122"/>
              </a:rPr>
              <a:t>暂停来处理各种复杂的情况。 </a:t>
            </a:r>
            <a:endParaRPr lang="zh-CN" altLang="en-US" dirty="0">
              <a:solidFill>
                <a:schemeClr val="bg1"/>
              </a:solidFill>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3867649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zh-CN" altLang="en-US" sz="3600" b="1" dirty="0">
                <a:solidFill>
                  <a:srgbClr val="00B0F0"/>
                </a:solidFill>
                <a:latin typeface="KaiTi" panose="02010609060101010101" pitchFamily="49" charset="-122"/>
                <a:ea typeface="KaiTi" panose="02010609060101010101" pitchFamily="49" charset="-122"/>
              </a:rPr>
              <a:t>主要内容</a:t>
            </a:r>
            <a:endParaRPr kumimoji="1" lang="zh-CN" altLang="en-US" sz="3600" dirty="0">
              <a:solidFill>
                <a:srgbClr val="00B0F0"/>
              </a:solidFill>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901148" y="1610847"/>
            <a:ext cx="6763871" cy="1754326"/>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介绍 </a:t>
            </a:r>
            <a:r>
              <a:rPr lang="en-US" altLang="zh-CN" dirty="0">
                <a:solidFill>
                  <a:schemeClr val="bg1"/>
                </a:solidFill>
                <a:latin typeface="KaiTi" panose="02010609060101010101" pitchFamily="49" charset="-122"/>
                <a:ea typeface="KaiTi" panose="02010609060101010101" pitchFamily="49" charset="-122"/>
              </a:rPr>
              <a:t>JVM</a:t>
            </a:r>
            <a:r>
              <a:rPr lang="zh-CN" altLang="en-US" dirty="0">
                <a:solidFill>
                  <a:schemeClr val="bg1"/>
                </a:solidFill>
                <a:latin typeface="KaiTi" panose="02010609060101010101" pitchFamily="49" charset="-122"/>
                <a:ea typeface="KaiTi" panose="02010609060101010101" pitchFamily="49" charset="-122"/>
              </a:rPr>
              <a:t> 的内存模型</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介绍 </a:t>
            </a:r>
            <a:r>
              <a:rPr lang="en-US" altLang="zh-CN" dirty="0">
                <a:solidFill>
                  <a:schemeClr val="bg1"/>
                </a:solidFill>
                <a:latin typeface="KaiTi" panose="02010609060101010101" pitchFamily="49" charset="-122"/>
                <a:ea typeface="KaiTi" panose="02010609060101010101" pitchFamily="49" charset="-122"/>
              </a:rPr>
              <a:t>GC</a:t>
            </a:r>
            <a:r>
              <a:rPr lang="zh-CN" altLang="en-US" dirty="0">
                <a:solidFill>
                  <a:schemeClr val="bg1"/>
                </a:solidFill>
                <a:latin typeface="KaiTi" panose="02010609060101010101" pitchFamily="49" charset="-122"/>
                <a:ea typeface="KaiTi" panose="02010609060101010101" pitchFamily="49" charset="-122"/>
              </a:rPr>
              <a:t> 算法模型和几款</a:t>
            </a:r>
            <a:r>
              <a:rPr lang="en-US" altLang="zh-CN" dirty="0">
                <a:solidFill>
                  <a:schemeClr val="bg1"/>
                </a:solidFill>
                <a:latin typeface="KaiTi" panose="02010609060101010101" pitchFamily="49" charset="-122"/>
                <a:ea typeface="KaiTi" panose="02010609060101010101" pitchFamily="49" charset="-122"/>
              </a:rPr>
              <a:t> GC</a:t>
            </a:r>
            <a:r>
              <a:rPr lang="zh-CN" altLang="en-US" dirty="0">
                <a:solidFill>
                  <a:schemeClr val="bg1"/>
                </a:solidFill>
                <a:latin typeface="KaiTi" panose="02010609060101010101" pitchFamily="49" charset="-122"/>
                <a:ea typeface="KaiTi" panose="02010609060101010101" pitchFamily="49" charset="-122"/>
              </a:rPr>
              <a:t> 收集器</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通过示例演示程序使用不同</a:t>
            </a:r>
            <a:r>
              <a:rPr lang="en-US" altLang="zh-CN" dirty="0">
                <a:solidFill>
                  <a:schemeClr val="bg1"/>
                </a:solidFill>
                <a:latin typeface="KaiTi" panose="02010609060101010101" pitchFamily="49" charset="-122"/>
                <a:ea typeface="KaiTi" panose="02010609060101010101" pitchFamily="49" charset="-122"/>
              </a:rPr>
              <a:t>GC</a:t>
            </a:r>
            <a:r>
              <a:rPr lang="zh-CN" altLang="en-US" dirty="0">
                <a:solidFill>
                  <a:schemeClr val="bg1"/>
                </a:solidFill>
                <a:latin typeface="KaiTi" panose="02010609060101010101" pitchFamily="49" charset="-122"/>
                <a:ea typeface="KaiTi" panose="02010609060101010101" pitchFamily="49" charset="-122"/>
              </a:rPr>
              <a:t>收集器运行时的内存情况</a:t>
            </a:r>
            <a:endParaRPr lang="zh-CN" altLang="en-US" dirty="0">
              <a:solidFill>
                <a:schemeClr val="bg1"/>
              </a:solidFill>
              <a:effectLst/>
              <a:latin typeface="KaiTi" panose="02010609060101010101" pitchFamily="49" charset="-122"/>
              <a:ea typeface="KaiTi" panose="02010609060101010101" pitchFamily="49" charset="-122"/>
            </a:endParaRPr>
          </a:p>
          <a:p>
            <a:endParaRPr kumimoji="1" lang="zh-CN" altLang="en-US" dirty="0"/>
          </a:p>
        </p:txBody>
      </p:sp>
      <p:sp>
        <p:nvSpPr>
          <p:cNvPr id="9" name="文本框 8">
            <a:extLst>
              <a:ext uri="{FF2B5EF4-FFF2-40B4-BE49-F238E27FC236}">
                <a16:creationId xmlns:a16="http://schemas.microsoft.com/office/drawing/2014/main" id="{AED07BDD-0D78-F74F-AAA6-BBE58850ECE1}"/>
              </a:ext>
            </a:extLst>
          </p:cNvPr>
          <p:cNvSpPr txBox="1"/>
          <p:nvPr/>
        </p:nvSpPr>
        <p:spPr>
          <a:xfrm>
            <a:off x="1488141" y="5154706"/>
            <a:ext cx="184731" cy="369332"/>
          </a:xfrm>
          <a:prstGeom prst="rect">
            <a:avLst/>
          </a:prstGeom>
          <a:noFill/>
        </p:spPr>
        <p:txBody>
          <a:bodyPr wrap="none" rtlCol="0">
            <a:spAutoFit/>
          </a:bodyPr>
          <a:lstStyle/>
          <a:p>
            <a:endParaRPr kumimoji="1" lang="zh-CN" altLang="en-US"/>
          </a:p>
        </p:txBody>
      </p:sp>
    </p:spTree>
    <p:extLst>
      <p:ext uri="{BB962C8B-B14F-4D97-AF65-F5344CB8AC3E}">
        <p14:creationId xmlns:p14="http://schemas.microsoft.com/office/powerpoint/2010/main" val="2400558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8E647011-D870-C248-B9C0-0A3D9784E968}"/>
              </a:ext>
            </a:extLst>
          </p:cNvPr>
          <p:cNvSpPr txBox="1"/>
          <p:nvPr/>
        </p:nvSpPr>
        <p:spPr>
          <a:xfrm>
            <a:off x="493806" y="1093693"/>
            <a:ext cx="5570756" cy="461665"/>
          </a:xfrm>
          <a:prstGeom prst="rect">
            <a:avLst/>
          </a:prstGeom>
          <a:noFill/>
        </p:spPr>
        <p:txBody>
          <a:bodyPr wrap="none" rtlCol="0">
            <a:spAutoFit/>
          </a:bodyPr>
          <a:lstStyle/>
          <a:p>
            <a:r>
              <a:rPr lang="zh-CN" altLang="en-US" sz="2400" dirty="0">
                <a:solidFill>
                  <a:srgbClr val="00B0F0"/>
                </a:solidFill>
                <a:latin typeface="KaiTi" panose="02010609060101010101" pitchFamily="49" charset="-122"/>
                <a:ea typeface="KaiTi" panose="02010609060101010101" pitchFamily="49" charset="-122"/>
              </a:rPr>
              <a:t>阶段 </a:t>
            </a:r>
            <a:r>
              <a:rPr lang="en-US" altLang="zh-CN" sz="2400" dirty="0">
                <a:solidFill>
                  <a:srgbClr val="00B0F0"/>
                </a:solidFill>
                <a:latin typeface="KaiTi" panose="02010609060101010101" pitchFamily="49" charset="-122"/>
                <a:ea typeface="KaiTi" panose="02010609060101010101" pitchFamily="49" charset="-122"/>
              </a:rPr>
              <a:t>5: </a:t>
            </a:r>
            <a:r>
              <a:rPr lang="en" altLang="zh-CN" sz="2400" dirty="0">
                <a:solidFill>
                  <a:srgbClr val="00B0F0"/>
                </a:solidFill>
                <a:latin typeface="KaiTi" panose="02010609060101010101" pitchFamily="49" charset="-122"/>
                <a:ea typeface="KaiTi" panose="02010609060101010101" pitchFamily="49" charset="-122"/>
              </a:rPr>
              <a:t>Concurrent Sweep(</a:t>
            </a:r>
            <a:r>
              <a:rPr lang="zh-CN" altLang="en-US" sz="2400" dirty="0">
                <a:solidFill>
                  <a:srgbClr val="00B0F0"/>
                </a:solidFill>
                <a:latin typeface="KaiTi" panose="02010609060101010101" pitchFamily="49" charset="-122"/>
                <a:ea typeface="KaiTi" panose="02010609060101010101" pitchFamily="49" charset="-122"/>
              </a:rPr>
              <a:t>并发清除</a:t>
            </a:r>
            <a:r>
              <a:rPr lang="en-US" altLang="zh-CN" sz="2400" dirty="0">
                <a:solidFill>
                  <a:srgbClr val="00B0F0"/>
                </a:solidFill>
                <a:latin typeface="KaiTi" panose="02010609060101010101" pitchFamily="49" charset="-122"/>
                <a:ea typeface="KaiTi" panose="02010609060101010101" pitchFamily="49" charset="-122"/>
              </a:rPr>
              <a:t>) </a:t>
            </a:r>
            <a:endParaRPr lang="zh-CN" altLang="en-US" sz="2400" dirty="0">
              <a:solidFill>
                <a:srgbClr val="00B0F0"/>
              </a:solidFill>
              <a:effectLst/>
              <a:latin typeface="KaiTi" panose="02010609060101010101" pitchFamily="49" charset="-122"/>
              <a:ea typeface="KaiTi" panose="02010609060101010101" pitchFamily="49" charset="-122"/>
            </a:endParaRPr>
          </a:p>
        </p:txBody>
      </p:sp>
      <p:sp>
        <p:nvSpPr>
          <p:cNvPr id="6" name="文本框 5">
            <a:extLst>
              <a:ext uri="{FF2B5EF4-FFF2-40B4-BE49-F238E27FC236}">
                <a16:creationId xmlns:a16="http://schemas.microsoft.com/office/drawing/2014/main" id="{E8C1BE87-19BC-8F4C-968D-33554D2EAA2F}"/>
              </a:ext>
            </a:extLst>
          </p:cNvPr>
          <p:cNvSpPr txBox="1"/>
          <p:nvPr/>
        </p:nvSpPr>
        <p:spPr>
          <a:xfrm>
            <a:off x="5898777" y="2597628"/>
            <a:ext cx="3567952" cy="1200329"/>
          </a:xfrm>
          <a:prstGeom prst="rect">
            <a:avLst/>
          </a:prstGeom>
          <a:noFill/>
        </p:spPr>
        <p:txBody>
          <a:bodyPr wrap="square" rtlCol="0">
            <a:spAutoFit/>
          </a:bodyPr>
          <a:lstStyle/>
          <a:p>
            <a:r>
              <a:rPr lang="zh-CN" altLang="en-US" b="1" dirty="0">
                <a:solidFill>
                  <a:schemeClr val="bg1"/>
                </a:solidFill>
                <a:latin typeface="KaiTi" panose="02010609060101010101" pitchFamily="49" charset="-122"/>
                <a:ea typeface="KaiTi" panose="02010609060101010101" pitchFamily="49" charset="-122"/>
              </a:rPr>
              <a:t>此阶段与应用程序并发执行，不需要 </a:t>
            </a:r>
            <a:r>
              <a:rPr lang="en" altLang="zh-CN" b="1" dirty="0">
                <a:solidFill>
                  <a:schemeClr val="bg1"/>
                </a:solidFill>
                <a:latin typeface="KaiTi" panose="02010609060101010101" pitchFamily="49" charset="-122"/>
                <a:ea typeface="KaiTi" panose="02010609060101010101" pitchFamily="49" charset="-122"/>
              </a:rPr>
              <a:t>STW </a:t>
            </a:r>
            <a:r>
              <a:rPr lang="zh-CN" altLang="en-US" b="1" dirty="0">
                <a:solidFill>
                  <a:schemeClr val="bg1"/>
                </a:solidFill>
                <a:latin typeface="KaiTi" panose="02010609060101010101" pitchFamily="49" charset="-122"/>
                <a:ea typeface="KaiTi" panose="02010609060101010101" pitchFamily="49" charset="-122"/>
              </a:rPr>
              <a:t>停顿。</a:t>
            </a:r>
            <a:r>
              <a:rPr lang="en" altLang="zh-CN" b="1" dirty="0">
                <a:solidFill>
                  <a:schemeClr val="bg1"/>
                </a:solidFill>
                <a:latin typeface="KaiTi" panose="02010609060101010101" pitchFamily="49" charset="-122"/>
                <a:ea typeface="KaiTi" panose="02010609060101010101" pitchFamily="49" charset="-122"/>
              </a:rPr>
              <a:t>JVM </a:t>
            </a:r>
            <a:r>
              <a:rPr lang="zh-CN" altLang="en-US" b="1" dirty="0">
                <a:solidFill>
                  <a:schemeClr val="bg1"/>
                </a:solidFill>
                <a:latin typeface="KaiTi" panose="02010609060101010101" pitchFamily="49" charset="-122"/>
                <a:ea typeface="KaiTi" panose="02010609060101010101" pitchFamily="49" charset="-122"/>
              </a:rPr>
              <a:t>在此 阶段删除不再使用的对象，并回收他们占用的内存空间 </a:t>
            </a:r>
            <a:endParaRPr lang="zh-CN" altLang="en-US" dirty="0">
              <a:solidFill>
                <a:schemeClr val="bg1"/>
              </a:solidFill>
              <a:effectLst/>
              <a:latin typeface="KaiTi" panose="02010609060101010101" pitchFamily="49" charset="-122"/>
              <a:ea typeface="KaiTi" panose="02010609060101010101" pitchFamily="49" charset="-122"/>
            </a:endParaRPr>
          </a:p>
        </p:txBody>
      </p:sp>
      <p:pic>
        <p:nvPicPr>
          <p:cNvPr id="2" name="图片 1">
            <a:extLst>
              <a:ext uri="{FF2B5EF4-FFF2-40B4-BE49-F238E27FC236}">
                <a16:creationId xmlns:a16="http://schemas.microsoft.com/office/drawing/2014/main" id="{36584DD5-3542-1F48-BA20-CECCFA10087E}"/>
              </a:ext>
            </a:extLst>
          </p:cNvPr>
          <p:cNvPicPr>
            <a:picLocks noChangeAspect="1"/>
          </p:cNvPicPr>
          <p:nvPr/>
        </p:nvPicPr>
        <p:blipFill>
          <a:blip r:embed="rId3"/>
          <a:stretch>
            <a:fillRect/>
          </a:stretch>
        </p:blipFill>
        <p:spPr>
          <a:xfrm>
            <a:off x="647700" y="1920315"/>
            <a:ext cx="4973171" cy="2780948"/>
          </a:xfrm>
          <a:prstGeom prst="rect">
            <a:avLst/>
          </a:prstGeom>
        </p:spPr>
      </p:pic>
    </p:spTree>
    <p:extLst>
      <p:ext uri="{BB962C8B-B14F-4D97-AF65-F5344CB8AC3E}">
        <p14:creationId xmlns:p14="http://schemas.microsoft.com/office/powerpoint/2010/main" val="1872016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8E647011-D870-C248-B9C0-0A3D9784E968}"/>
              </a:ext>
            </a:extLst>
          </p:cNvPr>
          <p:cNvSpPr txBox="1"/>
          <p:nvPr/>
        </p:nvSpPr>
        <p:spPr>
          <a:xfrm>
            <a:off x="493806" y="1093693"/>
            <a:ext cx="5570756" cy="461665"/>
          </a:xfrm>
          <a:prstGeom prst="rect">
            <a:avLst/>
          </a:prstGeom>
          <a:noFill/>
        </p:spPr>
        <p:txBody>
          <a:bodyPr wrap="none" rtlCol="0">
            <a:spAutoFit/>
          </a:bodyPr>
          <a:lstStyle/>
          <a:p>
            <a:r>
              <a:rPr lang="zh-CN" altLang="en-US" sz="2400" dirty="0">
                <a:solidFill>
                  <a:srgbClr val="00B0F0"/>
                </a:solidFill>
                <a:latin typeface="KaiTi" panose="02010609060101010101" pitchFamily="49" charset="-122"/>
                <a:ea typeface="KaiTi" panose="02010609060101010101" pitchFamily="49" charset="-122"/>
              </a:rPr>
              <a:t>阶段 </a:t>
            </a:r>
            <a:r>
              <a:rPr lang="en-US" altLang="zh-CN" sz="2400" dirty="0">
                <a:solidFill>
                  <a:srgbClr val="00B0F0"/>
                </a:solidFill>
                <a:latin typeface="KaiTi" panose="02010609060101010101" pitchFamily="49" charset="-122"/>
                <a:ea typeface="KaiTi" panose="02010609060101010101" pitchFamily="49" charset="-122"/>
              </a:rPr>
              <a:t>6: </a:t>
            </a:r>
            <a:r>
              <a:rPr lang="en" altLang="zh-CN" sz="2400" dirty="0">
                <a:solidFill>
                  <a:srgbClr val="00B0F0"/>
                </a:solidFill>
                <a:latin typeface="KaiTi" panose="02010609060101010101" pitchFamily="49" charset="-122"/>
                <a:ea typeface="KaiTi" panose="02010609060101010101" pitchFamily="49" charset="-122"/>
              </a:rPr>
              <a:t>Concurrent Reset(</a:t>
            </a:r>
            <a:r>
              <a:rPr lang="zh-CN" altLang="en-US" sz="2400" dirty="0">
                <a:solidFill>
                  <a:srgbClr val="00B0F0"/>
                </a:solidFill>
                <a:latin typeface="KaiTi" panose="02010609060101010101" pitchFamily="49" charset="-122"/>
                <a:ea typeface="KaiTi" panose="02010609060101010101" pitchFamily="49" charset="-122"/>
              </a:rPr>
              <a:t>并发重置</a:t>
            </a:r>
            <a:r>
              <a:rPr lang="en-US" altLang="zh-CN" sz="2400" dirty="0">
                <a:solidFill>
                  <a:srgbClr val="00B0F0"/>
                </a:solidFill>
                <a:latin typeface="KaiTi" panose="02010609060101010101" pitchFamily="49" charset="-122"/>
                <a:ea typeface="KaiTi" panose="02010609060101010101" pitchFamily="49" charset="-122"/>
              </a:rPr>
              <a:t>) </a:t>
            </a:r>
            <a:endParaRPr lang="zh-CN" altLang="en-US" sz="2400" dirty="0">
              <a:solidFill>
                <a:srgbClr val="00B0F0"/>
              </a:solidFill>
              <a:effectLst/>
              <a:latin typeface="KaiTi" panose="02010609060101010101" pitchFamily="49" charset="-122"/>
              <a:ea typeface="KaiTi" panose="02010609060101010101" pitchFamily="49" charset="-122"/>
            </a:endParaRPr>
          </a:p>
        </p:txBody>
      </p:sp>
      <p:sp>
        <p:nvSpPr>
          <p:cNvPr id="6" name="文本框 5">
            <a:extLst>
              <a:ext uri="{FF2B5EF4-FFF2-40B4-BE49-F238E27FC236}">
                <a16:creationId xmlns:a16="http://schemas.microsoft.com/office/drawing/2014/main" id="{E8C1BE87-19BC-8F4C-968D-33554D2EAA2F}"/>
              </a:ext>
            </a:extLst>
          </p:cNvPr>
          <p:cNvSpPr txBox="1"/>
          <p:nvPr/>
        </p:nvSpPr>
        <p:spPr>
          <a:xfrm>
            <a:off x="493807" y="1814876"/>
            <a:ext cx="7440706" cy="923330"/>
          </a:xfrm>
          <a:prstGeom prst="rect">
            <a:avLst/>
          </a:prstGeom>
          <a:noFill/>
        </p:spPr>
        <p:txBody>
          <a:bodyPr wrap="square" rtlCol="0">
            <a:spAutoFit/>
          </a:bodyPr>
          <a:lstStyle/>
          <a:p>
            <a:r>
              <a:rPr lang="zh-CN" altLang="en-US" b="1" dirty="0">
                <a:solidFill>
                  <a:schemeClr val="bg1"/>
                </a:solidFill>
                <a:latin typeface="KaiTi" panose="02010609060101010101" pitchFamily="49" charset="-122"/>
                <a:ea typeface="KaiTi" panose="02010609060101010101" pitchFamily="49" charset="-122"/>
              </a:rPr>
              <a:t>此阶段与应用程序并发执行，重置 </a:t>
            </a:r>
            <a:r>
              <a:rPr lang="en" altLang="zh-CN" b="1" dirty="0">
                <a:solidFill>
                  <a:schemeClr val="bg1"/>
                </a:solidFill>
                <a:latin typeface="KaiTi" panose="02010609060101010101" pitchFamily="49" charset="-122"/>
                <a:ea typeface="KaiTi" panose="02010609060101010101" pitchFamily="49" charset="-122"/>
              </a:rPr>
              <a:t>CMS </a:t>
            </a:r>
            <a:r>
              <a:rPr lang="zh-CN" altLang="en-US" b="1" dirty="0">
                <a:solidFill>
                  <a:schemeClr val="bg1"/>
                </a:solidFill>
                <a:latin typeface="KaiTi" panose="02010609060101010101" pitchFamily="49" charset="-122"/>
                <a:ea typeface="KaiTi" panose="02010609060101010101" pitchFamily="49" charset="-122"/>
              </a:rPr>
              <a:t>算法相关的内部 数据，为下一次 </a:t>
            </a:r>
            <a:r>
              <a:rPr lang="en" altLang="zh-CN" b="1" dirty="0">
                <a:solidFill>
                  <a:schemeClr val="bg1"/>
                </a:solidFill>
                <a:latin typeface="KaiTi" panose="02010609060101010101" pitchFamily="49" charset="-122"/>
                <a:ea typeface="KaiTi" panose="02010609060101010101" pitchFamily="49" charset="-122"/>
              </a:rPr>
              <a:t>GC </a:t>
            </a:r>
            <a:r>
              <a:rPr lang="zh-CN" altLang="en-US" b="1" dirty="0">
                <a:solidFill>
                  <a:schemeClr val="bg1"/>
                </a:solidFill>
                <a:latin typeface="KaiTi" panose="02010609060101010101" pitchFamily="49" charset="-122"/>
                <a:ea typeface="KaiTi" panose="02010609060101010101" pitchFamily="49" charset="-122"/>
              </a:rPr>
              <a:t>循环做准备 </a:t>
            </a:r>
            <a:endParaRPr lang="zh-CN" altLang="en-US" dirty="0">
              <a:solidFill>
                <a:schemeClr val="bg1"/>
              </a:solidFill>
              <a:latin typeface="KaiTi" panose="02010609060101010101" pitchFamily="49" charset="-122"/>
              <a:ea typeface="KaiTi" panose="02010609060101010101" pitchFamily="49" charset="-122"/>
            </a:endParaRPr>
          </a:p>
          <a:p>
            <a:endParaRPr kumimoji="1" lang="zh-CN" altLang="en-US" dirty="0">
              <a:solidFill>
                <a:schemeClr val="bg1"/>
              </a:solidFill>
              <a:latin typeface="KaiTi" panose="02010609060101010101" pitchFamily="49" charset="-122"/>
              <a:ea typeface="KaiTi" panose="02010609060101010101" pitchFamily="49" charset="-122"/>
            </a:endParaRPr>
          </a:p>
        </p:txBody>
      </p:sp>
      <p:sp>
        <p:nvSpPr>
          <p:cNvPr id="2" name="文本框 1">
            <a:extLst>
              <a:ext uri="{FF2B5EF4-FFF2-40B4-BE49-F238E27FC236}">
                <a16:creationId xmlns:a16="http://schemas.microsoft.com/office/drawing/2014/main" id="{FBE25059-BEF7-3341-9B44-23E5B1C1E715}"/>
              </a:ext>
            </a:extLst>
          </p:cNvPr>
          <p:cNvSpPr txBox="1"/>
          <p:nvPr/>
        </p:nvSpPr>
        <p:spPr>
          <a:xfrm>
            <a:off x="493806" y="3502907"/>
            <a:ext cx="7440706" cy="1477328"/>
          </a:xfrm>
          <a:prstGeom prst="rect">
            <a:avLst/>
          </a:prstGeom>
          <a:noFill/>
        </p:spPr>
        <p:txBody>
          <a:bodyPr wrap="square" rtlCol="0">
            <a:spAutoFit/>
          </a:bodyPr>
          <a:lstStyle/>
          <a:p>
            <a:r>
              <a:rPr lang="en" altLang="zh-CN" b="1" dirty="0">
                <a:solidFill>
                  <a:schemeClr val="bg1"/>
                </a:solidFill>
                <a:latin typeface="KaiTi" panose="02010609060101010101" pitchFamily="49" charset="-122"/>
                <a:ea typeface="KaiTi" panose="02010609060101010101" pitchFamily="49" charset="-122"/>
              </a:rPr>
              <a:t>CMS </a:t>
            </a:r>
            <a:r>
              <a:rPr lang="zh-CN" altLang="en-US" b="1" dirty="0">
                <a:solidFill>
                  <a:schemeClr val="bg1"/>
                </a:solidFill>
                <a:latin typeface="KaiTi" panose="02010609060101010101" pitchFamily="49" charset="-122"/>
                <a:ea typeface="KaiTi" panose="02010609060101010101" pitchFamily="49" charset="-122"/>
              </a:rPr>
              <a:t>垃圾收集器在减少停顿时间上做了很多复 杂而有用的工作，用于垃圾回收的并发线程执 行的同时，并不需要暂停应用线程。 当然， </a:t>
            </a:r>
            <a:r>
              <a:rPr lang="en" altLang="zh-CN" b="1" dirty="0">
                <a:solidFill>
                  <a:schemeClr val="bg1"/>
                </a:solidFill>
                <a:latin typeface="KaiTi" panose="02010609060101010101" pitchFamily="49" charset="-122"/>
                <a:ea typeface="KaiTi" panose="02010609060101010101" pitchFamily="49" charset="-122"/>
              </a:rPr>
              <a:t>CMS </a:t>
            </a:r>
            <a:r>
              <a:rPr lang="zh-CN" altLang="en-US" b="1" dirty="0">
                <a:solidFill>
                  <a:schemeClr val="bg1"/>
                </a:solidFill>
                <a:latin typeface="KaiTi" panose="02010609060101010101" pitchFamily="49" charset="-122"/>
                <a:ea typeface="KaiTi" panose="02010609060101010101" pitchFamily="49" charset="-122"/>
              </a:rPr>
              <a:t>也有一些缺点，其中最大的问题就是老年 代内存碎片问题</a:t>
            </a:r>
            <a:r>
              <a:rPr lang="en-US" altLang="zh-CN" b="1" dirty="0">
                <a:solidFill>
                  <a:schemeClr val="bg1"/>
                </a:solidFill>
                <a:latin typeface="KaiTi" panose="02010609060101010101" pitchFamily="49" charset="-122"/>
                <a:ea typeface="KaiTi" panose="02010609060101010101" pitchFamily="49" charset="-122"/>
              </a:rPr>
              <a:t>(</a:t>
            </a:r>
            <a:r>
              <a:rPr lang="zh-CN" altLang="en-US" b="1" dirty="0">
                <a:solidFill>
                  <a:schemeClr val="bg1"/>
                </a:solidFill>
                <a:latin typeface="KaiTi" panose="02010609060101010101" pitchFamily="49" charset="-122"/>
                <a:ea typeface="KaiTi" panose="02010609060101010101" pitchFamily="49" charset="-122"/>
              </a:rPr>
              <a:t>因为不压缩</a:t>
            </a:r>
            <a:r>
              <a:rPr lang="en-US" altLang="zh-CN" b="1" dirty="0">
                <a:solidFill>
                  <a:schemeClr val="bg1"/>
                </a:solidFill>
                <a:latin typeface="KaiTi" panose="02010609060101010101" pitchFamily="49" charset="-122"/>
                <a:ea typeface="KaiTi" panose="02010609060101010101" pitchFamily="49" charset="-122"/>
              </a:rPr>
              <a:t>)</a:t>
            </a:r>
            <a:r>
              <a:rPr lang="zh-CN" altLang="en-US" b="1" dirty="0">
                <a:solidFill>
                  <a:schemeClr val="bg1"/>
                </a:solidFill>
                <a:latin typeface="KaiTi" panose="02010609060101010101" pitchFamily="49" charset="-122"/>
                <a:ea typeface="KaiTi" panose="02010609060101010101" pitchFamily="49" charset="-122"/>
              </a:rPr>
              <a:t>，在某些情况 下 </a:t>
            </a:r>
            <a:r>
              <a:rPr lang="en" altLang="zh-CN" b="1" dirty="0">
                <a:solidFill>
                  <a:schemeClr val="bg1"/>
                </a:solidFill>
                <a:latin typeface="KaiTi" panose="02010609060101010101" pitchFamily="49" charset="-122"/>
                <a:ea typeface="KaiTi" panose="02010609060101010101" pitchFamily="49" charset="-122"/>
              </a:rPr>
              <a:t>GC </a:t>
            </a:r>
            <a:r>
              <a:rPr lang="zh-CN" altLang="en-US" b="1" dirty="0">
                <a:solidFill>
                  <a:schemeClr val="bg1"/>
                </a:solidFill>
                <a:latin typeface="KaiTi" panose="02010609060101010101" pitchFamily="49" charset="-122"/>
                <a:ea typeface="KaiTi" panose="02010609060101010101" pitchFamily="49" charset="-122"/>
              </a:rPr>
              <a:t>会造成不可预测的暂停时间，特别是堆 内存较大的情况下。 </a:t>
            </a:r>
            <a:endParaRPr lang="zh-CN" altLang="en-US" dirty="0">
              <a:solidFill>
                <a:schemeClr val="bg1"/>
              </a:solidFill>
              <a:effectLst/>
              <a:latin typeface="KaiTi" panose="02010609060101010101" pitchFamily="49" charset="-122"/>
              <a:ea typeface="KaiTi" panose="02010609060101010101" pitchFamily="49" charset="-122"/>
            </a:endParaRPr>
          </a:p>
        </p:txBody>
      </p:sp>
      <p:sp>
        <p:nvSpPr>
          <p:cNvPr id="4" name="文本框 3">
            <a:extLst>
              <a:ext uri="{FF2B5EF4-FFF2-40B4-BE49-F238E27FC236}">
                <a16:creationId xmlns:a16="http://schemas.microsoft.com/office/drawing/2014/main" id="{B5344897-C298-F549-9074-ED58F6FBFBE6}"/>
              </a:ext>
            </a:extLst>
          </p:cNvPr>
          <p:cNvSpPr txBox="1"/>
          <p:nvPr/>
        </p:nvSpPr>
        <p:spPr>
          <a:xfrm>
            <a:off x="493806" y="2893428"/>
            <a:ext cx="800219" cy="461665"/>
          </a:xfrm>
          <a:prstGeom prst="rect">
            <a:avLst/>
          </a:prstGeom>
          <a:noFill/>
        </p:spPr>
        <p:txBody>
          <a:bodyPr wrap="none" rtlCol="0">
            <a:spAutoFit/>
          </a:bodyPr>
          <a:lstStyle/>
          <a:p>
            <a:r>
              <a:rPr kumimoji="1" lang="zh-CN" altLang="en-US" sz="2400" dirty="0">
                <a:solidFill>
                  <a:srgbClr val="00B0F0"/>
                </a:solidFill>
              </a:rPr>
              <a:t>总结</a:t>
            </a:r>
          </a:p>
        </p:txBody>
      </p:sp>
    </p:spTree>
    <p:extLst>
      <p:ext uri="{BB962C8B-B14F-4D97-AF65-F5344CB8AC3E}">
        <p14:creationId xmlns:p14="http://schemas.microsoft.com/office/powerpoint/2010/main" val="38406131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a:xfrm>
            <a:off x="838200" y="365125"/>
            <a:ext cx="10515600" cy="1077445"/>
          </a:xfrm>
        </p:spPr>
        <p:txBody>
          <a:bodyPr>
            <a:normAutofit/>
          </a:bodyPr>
          <a:lstStyle/>
          <a:p>
            <a:r>
              <a:rPr lang="en" altLang="zh-CN" sz="3600" b="1" dirty="0">
                <a:solidFill>
                  <a:srgbClr val="00B0F0"/>
                </a:solidFill>
                <a:latin typeface="KaiTi" panose="02010609060101010101" pitchFamily="49" charset="-122"/>
                <a:ea typeface="KaiTi" panose="02010609060101010101" pitchFamily="49" charset="-122"/>
              </a:rPr>
              <a:t>G</a:t>
            </a:r>
            <a:r>
              <a:rPr lang="en-US" altLang="zh-CN" sz="3600" b="1" dirty="0">
                <a:solidFill>
                  <a:srgbClr val="00B0F0"/>
                </a:solidFill>
                <a:latin typeface="KaiTi" panose="02010609060101010101" pitchFamily="49" charset="-122"/>
                <a:ea typeface="KaiTi" panose="02010609060101010101" pitchFamily="49" charset="-122"/>
              </a:rPr>
              <a:t>1</a:t>
            </a:r>
            <a:r>
              <a:rPr lang="zh-CN" altLang="en-US" sz="3600" b="1" dirty="0">
                <a:solidFill>
                  <a:srgbClr val="00B0F0"/>
                </a:solidFill>
                <a:latin typeface="KaiTi" panose="02010609060101010101" pitchFamily="49" charset="-122"/>
                <a:ea typeface="KaiTi" panose="02010609060101010101" pitchFamily="49" charset="-122"/>
              </a:rPr>
              <a:t> </a:t>
            </a:r>
            <a:r>
              <a:rPr lang="en" altLang="zh-CN" sz="3600" b="1" dirty="0">
                <a:solidFill>
                  <a:srgbClr val="00B0F0"/>
                </a:solidFill>
                <a:latin typeface="KaiTi" panose="02010609060101010101" pitchFamily="49" charset="-122"/>
                <a:ea typeface="KaiTi" panose="02010609060101010101" pitchFamily="49" charset="-122"/>
              </a:rPr>
              <a:t>GC(Garbage</a:t>
            </a:r>
            <a:r>
              <a:rPr lang="zh-CN" altLang="en-US" sz="3600" b="1" dirty="0">
                <a:solidFill>
                  <a:srgbClr val="00B0F0"/>
                </a:solidFill>
                <a:latin typeface="KaiTi" panose="02010609060101010101" pitchFamily="49" charset="-122"/>
                <a:ea typeface="KaiTi" panose="02010609060101010101" pitchFamily="49" charset="-122"/>
              </a:rPr>
              <a:t> </a:t>
            </a:r>
            <a:r>
              <a:rPr lang="en-US" altLang="zh-CN" sz="3600" b="1" dirty="0">
                <a:solidFill>
                  <a:srgbClr val="00B0F0"/>
                </a:solidFill>
                <a:latin typeface="KaiTi" panose="02010609060101010101" pitchFamily="49" charset="-122"/>
                <a:ea typeface="KaiTi" panose="02010609060101010101" pitchFamily="49" charset="-122"/>
              </a:rPr>
              <a:t>First</a:t>
            </a:r>
            <a:r>
              <a:rPr lang="en" altLang="zh-CN" sz="3600" b="1" dirty="0">
                <a:solidFill>
                  <a:srgbClr val="00B0F0"/>
                </a:solidFill>
                <a:latin typeface="KaiTi" panose="02010609060101010101" pitchFamily="49" charset="-122"/>
                <a:ea typeface="KaiTi" panose="02010609060101010101" pitchFamily="49" charset="-122"/>
              </a:rPr>
              <a:t>)</a:t>
            </a:r>
            <a:endParaRPr lang="zh-CN" altLang="en-US" sz="3600" dirty="0">
              <a:solidFill>
                <a:srgbClr val="00B0F0"/>
              </a:solidFill>
              <a:effectLst/>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5932768" y="1717863"/>
            <a:ext cx="5165538" cy="3139321"/>
          </a:xfrm>
          <a:prstGeom prst="rect">
            <a:avLst/>
          </a:prstGeom>
          <a:noFill/>
        </p:spPr>
        <p:txBody>
          <a:bodyPr wrap="square" rtlCol="0">
            <a:spAutoFit/>
          </a:bodyPr>
          <a:lstStyle/>
          <a:p>
            <a:r>
              <a:rPr lang="en" altLang="zh-CN" dirty="0">
                <a:solidFill>
                  <a:schemeClr val="bg1"/>
                </a:solidFill>
                <a:latin typeface="KaiTi" panose="02010609060101010101" pitchFamily="49" charset="-122"/>
                <a:ea typeface="KaiTi" panose="02010609060101010101" pitchFamily="49" charset="-122"/>
              </a:rPr>
              <a:t>-XX:+UseG</a:t>
            </a:r>
            <a:r>
              <a:rPr lang="en-US" altLang="zh-CN" dirty="0">
                <a:solidFill>
                  <a:schemeClr val="bg1"/>
                </a:solidFill>
                <a:latin typeface="KaiTi" panose="02010609060101010101" pitchFamily="49" charset="-122"/>
                <a:ea typeface="KaiTi" panose="02010609060101010101" pitchFamily="49" charset="-122"/>
              </a:rPr>
              <a:t>1</a:t>
            </a:r>
            <a:r>
              <a:rPr lang="en" altLang="zh-CN" dirty="0">
                <a:solidFill>
                  <a:schemeClr val="bg1"/>
                </a:solidFill>
                <a:latin typeface="KaiTi" panose="02010609060101010101" pitchFamily="49" charset="-122"/>
                <a:ea typeface="KaiTi" panose="02010609060101010101" pitchFamily="49" charset="-122"/>
              </a:rPr>
              <a:t>GC</a:t>
            </a:r>
          </a:p>
          <a:p>
            <a:r>
              <a:rPr lang="en" altLang="zh-CN" dirty="0">
                <a:solidFill>
                  <a:schemeClr val="bg1"/>
                </a:solidFill>
                <a:latin typeface="KaiTi" panose="02010609060101010101" pitchFamily="49" charset="-122"/>
                <a:ea typeface="KaiTi" panose="02010609060101010101" pitchFamily="49" charset="-122"/>
              </a:rPr>
              <a:t>-XX:+UseG1GC -XX:MaxGCPauseMillis=50 </a:t>
            </a: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将 </a:t>
            </a:r>
            <a:r>
              <a:rPr lang="en" altLang="zh-CN" dirty="0">
                <a:solidFill>
                  <a:schemeClr val="bg1"/>
                </a:solidFill>
                <a:latin typeface="KaiTi" panose="02010609060101010101" pitchFamily="49" charset="-122"/>
                <a:ea typeface="KaiTi" panose="02010609060101010101" pitchFamily="49" charset="-122"/>
              </a:rPr>
              <a:t>STW </a:t>
            </a:r>
            <a:r>
              <a:rPr lang="zh-CN" altLang="en-US" dirty="0">
                <a:solidFill>
                  <a:schemeClr val="bg1"/>
                </a:solidFill>
                <a:latin typeface="KaiTi" panose="02010609060101010101" pitchFamily="49" charset="-122"/>
                <a:ea typeface="KaiTi" panose="02010609060101010101" pitchFamily="49" charset="-122"/>
              </a:rPr>
              <a:t>停顿的时间 和分布，变成可预期且可配置的 </a:t>
            </a:r>
            <a:endParaRPr lang="en"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首先，堆不再分成年轻代和老年代，而是划分为多 个</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通常是 </a:t>
            </a:r>
            <a:r>
              <a:rPr lang="en-US" altLang="zh-CN" dirty="0">
                <a:solidFill>
                  <a:schemeClr val="bg1"/>
                </a:solidFill>
                <a:latin typeface="KaiTi" panose="02010609060101010101" pitchFamily="49" charset="-122"/>
                <a:ea typeface="KaiTi" panose="02010609060101010101" pitchFamily="49" charset="-122"/>
              </a:rPr>
              <a:t>2048 </a:t>
            </a:r>
            <a:r>
              <a:rPr lang="zh-CN" altLang="en-US" dirty="0">
                <a:solidFill>
                  <a:schemeClr val="bg1"/>
                </a:solidFill>
                <a:latin typeface="KaiTi" panose="02010609060101010101" pitchFamily="49" charset="-122"/>
                <a:ea typeface="KaiTi" panose="02010609060101010101" pitchFamily="49" charset="-122"/>
              </a:rPr>
              <a:t>个</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可以存放对象的 小块堆区域 </a:t>
            </a:r>
            <a:r>
              <a:rPr lang="en-US" altLang="zh-CN" dirty="0">
                <a:solidFill>
                  <a:schemeClr val="bg1"/>
                </a:solidFill>
                <a:latin typeface="KaiTi" panose="02010609060101010101" pitchFamily="49" charset="-122"/>
                <a:ea typeface="KaiTi" panose="02010609060101010101" pitchFamily="49" charset="-122"/>
              </a:rPr>
              <a:t>(</a:t>
            </a:r>
            <a:r>
              <a:rPr lang="en" altLang="zh-CN" dirty="0">
                <a:solidFill>
                  <a:schemeClr val="bg1"/>
                </a:solidFill>
                <a:latin typeface="KaiTi" panose="02010609060101010101" pitchFamily="49" charset="-122"/>
                <a:ea typeface="KaiTi" panose="02010609060101010101" pitchFamily="49" charset="-122"/>
              </a:rPr>
              <a:t>smaller heap regions)</a:t>
            </a:r>
            <a:r>
              <a:rPr lang="zh-CN" altLang="e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每个小块，可能一会被 定义成 </a:t>
            </a:r>
            <a:r>
              <a:rPr lang="en" altLang="zh-CN" dirty="0">
                <a:solidFill>
                  <a:schemeClr val="bg1"/>
                </a:solidFill>
                <a:latin typeface="KaiTi" panose="02010609060101010101" pitchFamily="49" charset="-122"/>
                <a:ea typeface="KaiTi" panose="02010609060101010101" pitchFamily="49" charset="-122"/>
              </a:rPr>
              <a:t>Eden </a:t>
            </a:r>
            <a:r>
              <a:rPr lang="zh-CN" altLang="en-US" dirty="0">
                <a:solidFill>
                  <a:schemeClr val="bg1"/>
                </a:solidFill>
                <a:latin typeface="KaiTi" panose="02010609060101010101" pitchFamily="49" charset="-122"/>
                <a:ea typeface="KaiTi" panose="02010609060101010101" pitchFamily="49" charset="-122"/>
              </a:rPr>
              <a:t>区，一会被指定为 </a:t>
            </a:r>
            <a:r>
              <a:rPr lang="en" altLang="zh-CN" dirty="0">
                <a:solidFill>
                  <a:schemeClr val="bg1"/>
                </a:solidFill>
                <a:latin typeface="KaiTi" panose="02010609060101010101" pitchFamily="49" charset="-122"/>
                <a:ea typeface="KaiTi" panose="02010609060101010101" pitchFamily="49" charset="-122"/>
              </a:rPr>
              <a:t>Survivor</a:t>
            </a:r>
            <a:r>
              <a:rPr lang="zh-CN" altLang="en-US" dirty="0">
                <a:solidFill>
                  <a:schemeClr val="bg1"/>
                </a:solidFill>
                <a:latin typeface="KaiTi" panose="02010609060101010101" pitchFamily="49" charset="-122"/>
                <a:ea typeface="KaiTi" panose="02010609060101010101" pitchFamily="49" charset="-122"/>
              </a:rPr>
              <a:t>区或者 </a:t>
            </a:r>
            <a:r>
              <a:rPr lang="en" altLang="zh-CN" dirty="0">
                <a:solidFill>
                  <a:schemeClr val="bg1"/>
                </a:solidFill>
                <a:latin typeface="KaiTi" panose="02010609060101010101" pitchFamily="49" charset="-122"/>
                <a:ea typeface="KaiTi" panose="02010609060101010101" pitchFamily="49" charset="-122"/>
              </a:rPr>
              <a:t>Old </a:t>
            </a:r>
            <a:r>
              <a:rPr lang="zh-CN" altLang="en-US" dirty="0">
                <a:solidFill>
                  <a:schemeClr val="bg1"/>
                </a:solidFill>
                <a:latin typeface="KaiTi" panose="02010609060101010101" pitchFamily="49" charset="-122"/>
                <a:ea typeface="KaiTi" panose="02010609060101010101" pitchFamily="49" charset="-122"/>
              </a:rPr>
              <a:t>区。在逻辑上，所有的 </a:t>
            </a:r>
            <a:r>
              <a:rPr lang="en" altLang="zh-CN" dirty="0">
                <a:solidFill>
                  <a:schemeClr val="bg1"/>
                </a:solidFill>
                <a:latin typeface="KaiTi" panose="02010609060101010101" pitchFamily="49" charset="-122"/>
                <a:ea typeface="KaiTi" panose="02010609060101010101" pitchFamily="49" charset="-122"/>
              </a:rPr>
              <a:t>Eden </a:t>
            </a:r>
            <a:r>
              <a:rPr lang="zh-CN" altLang="en-US" dirty="0">
                <a:solidFill>
                  <a:schemeClr val="bg1"/>
                </a:solidFill>
                <a:latin typeface="KaiTi" panose="02010609060101010101" pitchFamily="49" charset="-122"/>
                <a:ea typeface="KaiTi" panose="02010609060101010101" pitchFamily="49" charset="-122"/>
              </a:rPr>
              <a:t>区和 </a:t>
            </a:r>
            <a:r>
              <a:rPr lang="en" altLang="zh-CN" dirty="0">
                <a:solidFill>
                  <a:schemeClr val="bg1"/>
                </a:solidFill>
                <a:latin typeface="KaiTi" panose="02010609060101010101" pitchFamily="49" charset="-122"/>
                <a:ea typeface="KaiTi" panose="02010609060101010101" pitchFamily="49" charset="-122"/>
              </a:rPr>
              <a:t>Survivor </a:t>
            </a:r>
            <a:r>
              <a:rPr lang="zh-CN" altLang="en-US" dirty="0">
                <a:solidFill>
                  <a:schemeClr val="bg1"/>
                </a:solidFill>
                <a:latin typeface="KaiTi" panose="02010609060101010101" pitchFamily="49" charset="-122"/>
                <a:ea typeface="KaiTi" panose="02010609060101010101" pitchFamily="49" charset="-122"/>
              </a:rPr>
              <a:t>区合起来就是年轻代，所有的 </a:t>
            </a:r>
            <a:r>
              <a:rPr lang="en" altLang="zh-CN" dirty="0">
                <a:solidFill>
                  <a:schemeClr val="bg1"/>
                </a:solidFill>
                <a:latin typeface="KaiTi" panose="02010609060101010101" pitchFamily="49" charset="-122"/>
                <a:ea typeface="KaiTi" panose="02010609060101010101" pitchFamily="49" charset="-122"/>
              </a:rPr>
              <a:t>Old </a:t>
            </a:r>
            <a:r>
              <a:rPr lang="zh-CN" altLang="en-US" dirty="0">
                <a:solidFill>
                  <a:schemeClr val="bg1"/>
                </a:solidFill>
                <a:latin typeface="KaiTi" panose="02010609060101010101" pitchFamily="49" charset="-122"/>
                <a:ea typeface="KaiTi" panose="02010609060101010101" pitchFamily="49" charset="-122"/>
              </a:rPr>
              <a:t>区拼在一起那 就是老年代 </a:t>
            </a:r>
            <a:endParaRPr lang="zh-CN" altLang="en-US" dirty="0">
              <a:solidFill>
                <a:schemeClr val="bg1"/>
              </a:solidFill>
              <a:effectLst/>
              <a:latin typeface="KaiTi" panose="02010609060101010101" pitchFamily="49" charset="-122"/>
              <a:ea typeface="KaiTi" panose="02010609060101010101" pitchFamily="49" charset="-122"/>
            </a:endParaRPr>
          </a:p>
        </p:txBody>
      </p:sp>
      <p:pic>
        <p:nvPicPr>
          <p:cNvPr id="3" name="图片 2">
            <a:extLst>
              <a:ext uri="{FF2B5EF4-FFF2-40B4-BE49-F238E27FC236}">
                <a16:creationId xmlns:a16="http://schemas.microsoft.com/office/drawing/2014/main" id="{323456F1-8B19-BA47-BAD1-9E9DB16D512C}"/>
              </a:ext>
            </a:extLst>
          </p:cNvPr>
          <p:cNvPicPr>
            <a:picLocks noChangeAspect="1"/>
          </p:cNvPicPr>
          <p:nvPr/>
        </p:nvPicPr>
        <p:blipFill>
          <a:blip r:embed="rId3"/>
          <a:stretch>
            <a:fillRect/>
          </a:stretch>
        </p:blipFill>
        <p:spPr>
          <a:xfrm>
            <a:off x="838200" y="1816475"/>
            <a:ext cx="4801720" cy="2881032"/>
          </a:xfrm>
          <a:prstGeom prst="rect">
            <a:avLst/>
          </a:prstGeom>
        </p:spPr>
      </p:pic>
    </p:spTree>
    <p:extLst>
      <p:ext uri="{BB962C8B-B14F-4D97-AF65-F5344CB8AC3E}">
        <p14:creationId xmlns:p14="http://schemas.microsoft.com/office/powerpoint/2010/main" val="29567620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a:xfrm>
            <a:off x="838200" y="365125"/>
            <a:ext cx="10515600" cy="1077445"/>
          </a:xfrm>
        </p:spPr>
        <p:txBody>
          <a:bodyPr>
            <a:normAutofit/>
          </a:bodyPr>
          <a:lstStyle/>
          <a:p>
            <a:r>
              <a:rPr lang="en" altLang="zh-CN" sz="3600" b="1" dirty="0">
                <a:solidFill>
                  <a:srgbClr val="00B0F0"/>
                </a:solidFill>
                <a:latin typeface="KaiTi" panose="02010609060101010101" pitchFamily="49" charset="-122"/>
                <a:ea typeface="KaiTi" panose="02010609060101010101" pitchFamily="49" charset="-122"/>
              </a:rPr>
              <a:t>G</a:t>
            </a:r>
            <a:r>
              <a:rPr lang="en-US" altLang="zh-CN" sz="3600" b="1" dirty="0">
                <a:solidFill>
                  <a:srgbClr val="00B0F0"/>
                </a:solidFill>
                <a:latin typeface="KaiTi" panose="02010609060101010101" pitchFamily="49" charset="-122"/>
                <a:ea typeface="KaiTi" panose="02010609060101010101" pitchFamily="49" charset="-122"/>
              </a:rPr>
              <a:t>1</a:t>
            </a:r>
            <a:r>
              <a:rPr lang="zh-CN" altLang="en-US" sz="3600" b="1" dirty="0">
                <a:solidFill>
                  <a:srgbClr val="00B0F0"/>
                </a:solidFill>
                <a:latin typeface="KaiTi" panose="02010609060101010101" pitchFamily="49" charset="-122"/>
                <a:ea typeface="KaiTi" panose="02010609060101010101" pitchFamily="49" charset="-122"/>
              </a:rPr>
              <a:t> </a:t>
            </a:r>
            <a:r>
              <a:rPr lang="en" altLang="zh-CN" sz="3600" b="1" dirty="0">
                <a:solidFill>
                  <a:srgbClr val="00B0F0"/>
                </a:solidFill>
                <a:latin typeface="KaiTi" panose="02010609060101010101" pitchFamily="49" charset="-122"/>
                <a:ea typeface="KaiTi" panose="02010609060101010101" pitchFamily="49" charset="-122"/>
              </a:rPr>
              <a:t>GC(Garbage</a:t>
            </a:r>
            <a:r>
              <a:rPr lang="zh-CN" altLang="en-US" sz="3600" b="1" dirty="0">
                <a:solidFill>
                  <a:srgbClr val="00B0F0"/>
                </a:solidFill>
                <a:latin typeface="KaiTi" panose="02010609060101010101" pitchFamily="49" charset="-122"/>
                <a:ea typeface="KaiTi" panose="02010609060101010101" pitchFamily="49" charset="-122"/>
              </a:rPr>
              <a:t> </a:t>
            </a:r>
            <a:r>
              <a:rPr lang="en-US" altLang="zh-CN" sz="3600" b="1" dirty="0">
                <a:solidFill>
                  <a:srgbClr val="00B0F0"/>
                </a:solidFill>
                <a:latin typeface="KaiTi" panose="02010609060101010101" pitchFamily="49" charset="-122"/>
                <a:ea typeface="KaiTi" panose="02010609060101010101" pitchFamily="49" charset="-122"/>
              </a:rPr>
              <a:t>First</a:t>
            </a:r>
            <a:r>
              <a:rPr lang="en" altLang="zh-CN" sz="3600" b="1" dirty="0">
                <a:solidFill>
                  <a:srgbClr val="00B0F0"/>
                </a:solidFill>
                <a:latin typeface="KaiTi" panose="02010609060101010101" pitchFamily="49" charset="-122"/>
                <a:ea typeface="KaiTi" panose="02010609060101010101" pitchFamily="49" charset="-122"/>
              </a:rPr>
              <a:t>)</a:t>
            </a:r>
            <a:endParaRPr lang="zh-CN" altLang="en-US" sz="3600" dirty="0">
              <a:solidFill>
                <a:srgbClr val="00B0F0"/>
              </a:solidFill>
              <a:effectLst/>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5529357" y="1977839"/>
            <a:ext cx="5165538" cy="2585323"/>
          </a:xfrm>
          <a:prstGeom prst="rect">
            <a:avLst/>
          </a:prstGeom>
          <a:noFill/>
        </p:spPr>
        <p:txBody>
          <a:bodyPr wrap="square" rtlCol="0">
            <a:spAutoFit/>
          </a:bodyPr>
          <a:lstStyle/>
          <a:p>
            <a:r>
              <a:rPr lang="zh-CN" altLang="en-US" dirty="0">
                <a:solidFill>
                  <a:schemeClr val="bg1"/>
                </a:solidFill>
                <a:latin typeface="KaiTi" panose="02010609060101010101" pitchFamily="49" charset="-122"/>
                <a:ea typeface="KaiTi" panose="02010609060101010101" pitchFamily="49" charset="-122"/>
              </a:rPr>
              <a:t>这样划分之后，使得 </a:t>
            </a:r>
            <a:r>
              <a:rPr lang="en" altLang="zh-CN" dirty="0">
                <a:solidFill>
                  <a:schemeClr val="bg1"/>
                </a:solidFill>
                <a:latin typeface="KaiTi" panose="02010609060101010101" pitchFamily="49" charset="-122"/>
                <a:ea typeface="KaiTi" panose="02010609060101010101" pitchFamily="49" charset="-122"/>
              </a:rPr>
              <a:t>G1 </a:t>
            </a:r>
            <a:r>
              <a:rPr lang="zh-CN" altLang="en-US" dirty="0">
                <a:solidFill>
                  <a:schemeClr val="bg1"/>
                </a:solidFill>
                <a:latin typeface="KaiTi" panose="02010609060101010101" pitchFamily="49" charset="-122"/>
                <a:ea typeface="KaiTi" panose="02010609060101010101" pitchFamily="49" charset="-122"/>
              </a:rPr>
              <a:t>不必每次都去收集整 个堆空间，而是以增量的方式来进行处理</a:t>
            </a:r>
            <a:r>
              <a:rPr lang="en-US" altLang="zh-CN" dirty="0">
                <a:solidFill>
                  <a:schemeClr val="bg1"/>
                </a:solidFill>
                <a:latin typeface="KaiTi" panose="02010609060101010101" pitchFamily="49" charset="-122"/>
                <a:ea typeface="KaiTi" panose="02010609060101010101" pitchFamily="49" charset="-122"/>
              </a:rPr>
              <a:t>: </a:t>
            </a:r>
            <a:r>
              <a:rPr lang="zh-CN" altLang="en-US" dirty="0">
                <a:solidFill>
                  <a:schemeClr val="bg1"/>
                </a:solidFill>
                <a:latin typeface="KaiTi" panose="02010609060101010101" pitchFamily="49" charset="-122"/>
                <a:ea typeface="KaiTi" panose="02010609060101010101" pitchFamily="49" charset="-122"/>
              </a:rPr>
              <a:t>每 次只处理一部分内存块，称为此次 </a:t>
            </a:r>
            <a:r>
              <a:rPr lang="en" altLang="zh-CN" dirty="0">
                <a:solidFill>
                  <a:schemeClr val="bg1"/>
                </a:solidFill>
                <a:latin typeface="KaiTi" panose="02010609060101010101" pitchFamily="49" charset="-122"/>
                <a:ea typeface="KaiTi" panose="02010609060101010101" pitchFamily="49" charset="-122"/>
              </a:rPr>
              <a:t>GC </a:t>
            </a:r>
            <a:r>
              <a:rPr lang="zh-CN" altLang="en-US" dirty="0">
                <a:solidFill>
                  <a:schemeClr val="bg1"/>
                </a:solidFill>
                <a:latin typeface="KaiTi" panose="02010609060101010101" pitchFamily="49" charset="-122"/>
                <a:ea typeface="KaiTi" panose="02010609060101010101" pitchFamily="49" charset="-122"/>
              </a:rPr>
              <a:t>的回收 集</a:t>
            </a:r>
            <a:r>
              <a:rPr lang="en-US" altLang="zh-CN" dirty="0">
                <a:solidFill>
                  <a:schemeClr val="bg1"/>
                </a:solidFill>
                <a:latin typeface="KaiTi" panose="02010609060101010101" pitchFamily="49" charset="-122"/>
                <a:ea typeface="KaiTi" panose="02010609060101010101" pitchFamily="49" charset="-122"/>
              </a:rPr>
              <a:t>(</a:t>
            </a:r>
            <a:r>
              <a:rPr lang="en" altLang="zh-CN" dirty="0">
                <a:solidFill>
                  <a:schemeClr val="bg1"/>
                </a:solidFill>
                <a:latin typeface="KaiTi" panose="02010609060101010101" pitchFamily="49" charset="-122"/>
                <a:ea typeface="KaiTi" panose="02010609060101010101" pitchFamily="49" charset="-122"/>
              </a:rPr>
              <a:t>collection set)</a:t>
            </a:r>
            <a:r>
              <a:rPr lang="zh-CN" altLang="e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每次 </a:t>
            </a:r>
            <a:r>
              <a:rPr lang="en" altLang="zh-CN" dirty="0">
                <a:solidFill>
                  <a:schemeClr val="bg1"/>
                </a:solidFill>
                <a:latin typeface="KaiTi" panose="02010609060101010101" pitchFamily="49" charset="-122"/>
                <a:ea typeface="KaiTi" panose="02010609060101010101" pitchFamily="49" charset="-122"/>
              </a:rPr>
              <a:t>GC </a:t>
            </a:r>
            <a:r>
              <a:rPr lang="zh-CN" altLang="en-US" dirty="0">
                <a:solidFill>
                  <a:schemeClr val="bg1"/>
                </a:solidFill>
                <a:latin typeface="KaiTi" panose="02010609060101010101" pitchFamily="49" charset="-122"/>
                <a:ea typeface="KaiTi" panose="02010609060101010101" pitchFamily="49" charset="-122"/>
              </a:rPr>
              <a:t>暂停都会收集所 有年轻代的内存块，但一般只包含部分老年代 的内存块 </a:t>
            </a:r>
            <a:endParaRPr lang="en-US" altLang="zh-CN" dirty="0">
              <a:solidFill>
                <a:schemeClr val="bg1"/>
              </a:solidFill>
              <a:latin typeface="KaiTi" panose="02010609060101010101" pitchFamily="49" charset="-122"/>
              <a:ea typeface="KaiTi" panose="02010609060101010101" pitchFamily="49" charset="-122"/>
            </a:endParaRPr>
          </a:p>
          <a:p>
            <a:endParaRPr lang="en-US" altLang="zh-CN" dirty="0">
              <a:solidFill>
                <a:schemeClr val="bg1"/>
              </a:solidFill>
              <a:effectLst/>
              <a:latin typeface="KaiTi" panose="02010609060101010101" pitchFamily="49" charset="-122"/>
              <a:ea typeface="KaiTi" panose="02010609060101010101" pitchFamily="49" charset="-122"/>
            </a:endParaRPr>
          </a:p>
          <a:p>
            <a:r>
              <a:rPr lang="en-US" altLang="zh-CN" dirty="0">
                <a:solidFill>
                  <a:schemeClr val="bg1"/>
                </a:solidFill>
                <a:latin typeface="KaiTi" panose="02010609060101010101" pitchFamily="49" charset="-122"/>
                <a:ea typeface="KaiTi" panose="02010609060101010101" pitchFamily="49" charset="-122"/>
              </a:rPr>
              <a:t>Garbage-First</a:t>
            </a:r>
            <a:r>
              <a:rPr lang="zh-CN" altLang="en-US" dirty="0">
                <a:solidFill>
                  <a:schemeClr val="bg1"/>
                </a:solidFill>
                <a:latin typeface="KaiTi" panose="02010609060101010101" pitchFamily="49" charset="-122"/>
                <a:ea typeface="KaiTi" panose="02010609060101010101" pitchFamily="49" charset="-122"/>
              </a:rPr>
              <a:t>：垃圾最多的小块会被优先收集 </a:t>
            </a:r>
          </a:p>
          <a:p>
            <a:endParaRPr lang="zh-CN" altLang="en-US" dirty="0">
              <a:solidFill>
                <a:schemeClr val="bg1"/>
              </a:solidFill>
              <a:effectLst/>
              <a:latin typeface="KaiTi" panose="02010609060101010101" pitchFamily="49" charset="-122"/>
              <a:ea typeface="KaiTi" panose="02010609060101010101" pitchFamily="49" charset="-122"/>
            </a:endParaRPr>
          </a:p>
        </p:txBody>
      </p:sp>
      <p:pic>
        <p:nvPicPr>
          <p:cNvPr id="5" name="图片 4">
            <a:extLst>
              <a:ext uri="{FF2B5EF4-FFF2-40B4-BE49-F238E27FC236}">
                <a16:creationId xmlns:a16="http://schemas.microsoft.com/office/drawing/2014/main" id="{C4159A82-76CE-5D4B-BEB3-ACE381159F04}"/>
              </a:ext>
            </a:extLst>
          </p:cNvPr>
          <p:cNvPicPr>
            <a:picLocks noChangeAspect="1"/>
          </p:cNvPicPr>
          <p:nvPr/>
        </p:nvPicPr>
        <p:blipFill>
          <a:blip r:embed="rId3"/>
          <a:stretch>
            <a:fillRect/>
          </a:stretch>
        </p:blipFill>
        <p:spPr>
          <a:xfrm>
            <a:off x="838200" y="1894525"/>
            <a:ext cx="4434366" cy="2508997"/>
          </a:xfrm>
          <a:prstGeom prst="rect">
            <a:avLst/>
          </a:prstGeom>
        </p:spPr>
      </p:pic>
    </p:spTree>
    <p:extLst>
      <p:ext uri="{BB962C8B-B14F-4D97-AF65-F5344CB8AC3E}">
        <p14:creationId xmlns:p14="http://schemas.microsoft.com/office/powerpoint/2010/main" val="30916960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a:xfrm>
            <a:off x="838200" y="365125"/>
            <a:ext cx="10515600" cy="1077445"/>
          </a:xfrm>
        </p:spPr>
        <p:txBody>
          <a:bodyPr>
            <a:normAutofit/>
          </a:bodyPr>
          <a:lstStyle/>
          <a:p>
            <a:r>
              <a:rPr lang="en" altLang="zh-CN" sz="3600" b="1" dirty="0">
                <a:solidFill>
                  <a:srgbClr val="00B0F0"/>
                </a:solidFill>
                <a:latin typeface="KaiTi" panose="02010609060101010101" pitchFamily="49" charset="-122"/>
                <a:ea typeface="KaiTi" panose="02010609060101010101" pitchFamily="49" charset="-122"/>
              </a:rPr>
              <a:t>G</a:t>
            </a:r>
            <a:r>
              <a:rPr lang="en-US" altLang="zh-CN" sz="3600" b="1" dirty="0">
                <a:solidFill>
                  <a:srgbClr val="00B0F0"/>
                </a:solidFill>
                <a:latin typeface="KaiTi" panose="02010609060101010101" pitchFamily="49" charset="-122"/>
                <a:ea typeface="KaiTi" panose="02010609060101010101" pitchFamily="49" charset="-122"/>
              </a:rPr>
              <a:t>1</a:t>
            </a:r>
            <a:r>
              <a:rPr lang="zh-CN" altLang="en-US" sz="3600" b="1" dirty="0">
                <a:solidFill>
                  <a:srgbClr val="00B0F0"/>
                </a:solidFill>
                <a:latin typeface="KaiTi" panose="02010609060101010101" pitchFamily="49" charset="-122"/>
                <a:ea typeface="KaiTi" panose="02010609060101010101" pitchFamily="49" charset="-122"/>
              </a:rPr>
              <a:t> </a:t>
            </a:r>
            <a:r>
              <a:rPr lang="en" altLang="zh-CN" sz="3600" b="1" dirty="0">
                <a:solidFill>
                  <a:srgbClr val="00B0F0"/>
                </a:solidFill>
                <a:latin typeface="KaiTi" panose="02010609060101010101" pitchFamily="49" charset="-122"/>
                <a:ea typeface="KaiTi" panose="02010609060101010101" pitchFamily="49" charset="-122"/>
              </a:rPr>
              <a:t>GC</a:t>
            </a:r>
            <a:r>
              <a:rPr lang="en-US" altLang="zh-CN" sz="3600" b="1" dirty="0">
                <a:solidFill>
                  <a:srgbClr val="00B0F0"/>
                </a:solidFill>
                <a:latin typeface="KaiTi" panose="02010609060101010101" pitchFamily="49" charset="-122"/>
                <a:ea typeface="KaiTi" panose="02010609060101010101" pitchFamily="49" charset="-122"/>
              </a:rPr>
              <a:t> </a:t>
            </a:r>
            <a:r>
              <a:rPr lang="zh-CN" altLang="en-US" sz="3600" b="1" dirty="0">
                <a:solidFill>
                  <a:srgbClr val="00B0F0"/>
                </a:solidFill>
                <a:latin typeface="KaiTi" panose="02010609060101010101" pitchFamily="49" charset="-122"/>
                <a:ea typeface="KaiTi" panose="02010609060101010101" pitchFamily="49" charset="-122"/>
              </a:rPr>
              <a:t>参数配置</a:t>
            </a:r>
            <a:endParaRPr lang="zh-CN" altLang="en-US" sz="3600" dirty="0">
              <a:solidFill>
                <a:srgbClr val="00B0F0"/>
              </a:solidFill>
              <a:effectLst/>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838200" y="1314450"/>
            <a:ext cx="10089776" cy="5034135"/>
          </a:xfrm>
          <a:prstGeom prst="rect">
            <a:avLst/>
          </a:prstGeom>
          <a:noFill/>
        </p:spPr>
        <p:txBody>
          <a:bodyPr wrap="square" rtlCol="0">
            <a:spAutoFit/>
          </a:bodyPr>
          <a:lstStyle/>
          <a:p>
            <a:pPr>
              <a:lnSpc>
                <a:spcPct val="120000"/>
              </a:lnSpc>
            </a:pPr>
            <a:r>
              <a:rPr lang="en-US" altLang="zh-CN" dirty="0">
                <a:solidFill>
                  <a:schemeClr val="accent2">
                    <a:lumMod val="60000"/>
                    <a:lumOff val="40000"/>
                  </a:schemeClr>
                </a:solidFill>
                <a:latin typeface="KaiTi" panose="02010609060101010101" pitchFamily="49" charset="-122"/>
                <a:ea typeface="KaiTi" panose="02010609060101010101" pitchFamily="49" charset="-122"/>
              </a:rPr>
              <a:t>-</a:t>
            </a:r>
            <a:r>
              <a:rPr lang="en" altLang="zh-CN" dirty="0">
                <a:solidFill>
                  <a:schemeClr val="accent2">
                    <a:lumMod val="60000"/>
                    <a:lumOff val="40000"/>
                  </a:schemeClr>
                </a:solidFill>
                <a:latin typeface="KaiTi" panose="02010609060101010101" pitchFamily="49" charset="-122"/>
                <a:ea typeface="KaiTi" panose="02010609060101010101" pitchFamily="49" charset="-122"/>
              </a:rPr>
              <a:t>XX:+UseG1GC</a:t>
            </a:r>
            <a:r>
              <a:rPr lang="en"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启用 </a:t>
            </a:r>
            <a:r>
              <a:rPr lang="en" altLang="zh-CN" dirty="0">
                <a:solidFill>
                  <a:schemeClr val="bg1"/>
                </a:solidFill>
                <a:latin typeface="KaiTi" panose="02010609060101010101" pitchFamily="49" charset="-122"/>
                <a:ea typeface="KaiTi" panose="02010609060101010101" pitchFamily="49" charset="-122"/>
              </a:rPr>
              <a:t>G1 GC; </a:t>
            </a:r>
          </a:p>
          <a:p>
            <a:pPr>
              <a:lnSpc>
                <a:spcPct val="120000"/>
              </a:lnSpc>
            </a:pPr>
            <a:r>
              <a:rPr lang="en" altLang="zh-CN" dirty="0">
                <a:solidFill>
                  <a:schemeClr val="accent2">
                    <a:lumMod val="60000"/>
                    <a:lumOff val="40000"/>
                  </a:schemeClr>
                </a:solidFill>
                <a:latin typeface="KaiTi" panose="02010609060101010101" pitchFamily="49" charset="-122"/>
                <a:ea typeface="KaiTi" panose="02010609060101010101" pitchFamily="49" charset="-122"/>
              </a:rPr>
              <a:t>-XX:G1NewSizePercent</a:t>
            </a:r>
            <a:r>
              <a:rPr lang="en"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初始年轻代占整个 </a:t>
            </a:r>
            <a:r>
              <a:rPr lang="en" altLang="zh-CN" dirty="0">
                <a:solidFill>
                  <a:schemeClr val="bg1"/>
                </a:solidFill>
                <a:latin typeface="KaiTi" panose="02010609060101010101" pitchFamily="49" charset="-122"/>
                <a:ea typeface="KaiTi" panose="02010609060101010101" pitchFamily="49" charset="-122"/>
              </a:rPr>
              <a:t>Java Heap </a:t>
            </a:r>
            <a:r>
              <a:rPr lang="zh-CN" altLang="en-US" dirty="0">
                <a:solidFill>
                  <a:schemeClr val="bg1"/>
                </a:solidFill>
                <a:latin typeface="KaiTi" panose="02010609060101010101" pitchFamily="49" charset="-122"/>
                <a:ea typeface="KaiTi" panose="02010609060101010101" pitchFamily="49" charset="-122"/>
              </a:rPr>
              <a:t>的大小，默认值为 </a:t>
            </a:r>
            <a:r>
              <a:rPr lang="en-US" altLang="zh-CN" dirty="0">
                <a:solidFill>
                  <a:schemeClr val="bg1"/>
                </a:solidFill>
                <a:latin typeface="KaiTi" panose="02010609060101010101" pitchFamily="49" charset="-122"/>
                <a:ea typeface="KaiTi" panose="02010609060101010101" pitchFamily="49" charset="-122"/>
              </a:rPr>
              <a:t>5%; </a:t>
            </a:r>
            <a:endParaRPr lang="zh-CN" altLang="en-US" dirty="0">
              <a:solidFill>
                <a:schemeClr val="bg1"/>
              </a:solidFill>
              <a:latin typeface="KaiTi" panose="02010609060101010101" pitchFamily="49" charset="-122"/>
              <a:ea typeface="KaiTi" panose="02010609060101010101" pitchFamily="49" charset="-122"/>
            </a:endParaRPr>
          </a:p>
          <a:p>
            <a:pPr>
              <a:lnSpc>
                <a:spcPct val="120000"/>
              </a:lnSpc>
            </a:pPr>
            <a:r>
              <a:rPr lang="en-US" altLang="zh-CN" dirty="0">
                <a:solidFill>
                  <a:schemeClr val="accent2">
                    <a:lumMod val="60000"/>
                    <a:lumOff val="40000"/>
                  </a:schemeClr>
                </a:solidFill>
                <a:latin typeface="KaiTi" panose="02010609060101010101" pitchFamily="49" charset="-122"/>
                <a:ea typeface="KaiTi" panose="02010609060101010101" pitchFamily="49" charset="-122"/>
              </a:rPr>
              <a:t>-</a:t>
            </a:r>
            <a:r>
              <a:rPr lang="en" altLang="zh-CN" dirty="0">
                <a:solidFill>
                  <a:schemeClr val="accent2">
                    <a:lumMod val="60000"/>
                    <a:lumOff val="40000"/>
                  </a:schemeClr>
                </a:solidFill>
                <a:latin typeface="KaiTi" panose="02010609060101010101" pitchFamily="49" charset="-122"/>
                <a:ea typeface="KaiTi" panose="02010609060101010101" pitchFamily="49" charset="-122"/>
              </a:rPr>
              <a:t>XX:G1MaxNewSizePercent</a:t>
            </a:r>
            <a:r>
              <a:rPr lang="en"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最大年轻代占整个 </a:t>
            </a:r>
            <a:r>
              <a:rPr lang="en" altLang="zh-CN" dirty="0">
                <a:solidFill>
                  <a:schemeClr val="bg1"/>
                </a:solidFill>
                <a:latin typeface="KaiTi" panose="02010609060101010101" pitchFamily="49" charset="-122"/>
                <a:ea typeface="KaiTi" panose="02010609060101010101" pitchFamily="49" charset="-122"/>
              </a:rPr>
              <a:t>Java Heap </a:t>
            </a:r>
            <a:r>
              <a:rPr lang="zh-CN" altLang="en-US" dirty="0">
                <a:solidFill>
                  <a:schemeClr val="bg1"/>
                </a:solidFill>
                <a:latin typeface="KaiTi" panose="02010609060101010101" pitchFamily="49" charset="-122"/>
                <a:ea typeface="KaiTi" panose="02010609060101010101" pitchFamily="49" charset="-122"/>
              </a:rPr>
              <a:t>的大小，默认值为 </a:t>
            </a:r>
            <a:r>
              <a:rPr lang="en-US" altLang="zh-CN" dirty="0">
                <a:solidFill>
                  <a:schemeClr val="bg1"/>
                </a:solidFill>
                <a:latin typeface="KaiTi" panose="02010609060101010101" pitchFamily="49" charset="-122"/>
                <a:ea typeface="KaiTi" panose="02010609060101010101" pitchFamily="49" charset="-122"/>
              </a:rPr>
              <a:t>60%; </a:t>
            </a:r>
            <a:endParaRPr lang="zh-CN" altLang="en-US" dirty="0">
              <a:solidFill>
                <a:schemeClr val="bg1"/>
              </a:solidFill>
              <a:latin typeface="KaiTi" panose="02010609060101010101" pitchFamily="49" charset="-122"/>
              <a:ea typeface="KaiTi" panose="02010609060101010101" pitchFamily="49" charset="-122"/>
            </a:endParaRPr>
          </a:p>
          <a:p>
            <a:pPr>
              <a:lnSpc>
                <a:spcPct val="120000"/>
              </a:lnSpc>
            </a:pPr>
            <a:r>
              <a:rPr lang="en-US" altLang="zh-CN" dirty="0">
                <a:solidFill>
                  <a:schemeClr val="accent2">
                    <a:lumMod val="60000"/>
                    <a:lumOff val="40000"/>
                  </a:schemeClr>
                </a:solidFill>
                <a:latin typeface="KaiTi" panose="02010609060101010101" pitchFamily="49" charset="-122"/>
                <a:ea typeface="KaiTi" panose="02010609060101010101" pitchFamily="49" charset="-122"/>
              </a:rPr>
              <a:t>-</a:t>
            </a:r>
            <a:r>
              <a:rPr lang="en" altLang="zh-CN" dirty="0">
                <a:solidFill>
                  <a:schemeClr val="accent2">
                    <a:lumMod val="60000"/>
                    <a:lumOff val="40000"/>
                  </a:schemeClr>
                </a:solidFill>
                <a:latin typeface="KaiTi" panose="02010609060101010101" pitchFamily="49" charset="-122"/>
                <a:ea typeface="KaiTi" panose="02010609060101010101" pitchFamily="49" charset="-122"/>
              </a:rPr>
              <a:t>XX:G1HeapRegionSize</a:t>
            </a:r>
            <a:r>
              <a:rPr lang="en"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设置每个 </a:t>
            </a:r>
            <a:r>
              <a:rPr lang="en" altLang="zh-CN" dirty="0">
                <a:solidFill>
                  <a:schemeClr val="bg1"/>
                </a:solidFill>
                <a:latin typeface="KaiTi" panose="02010609060101010101" pitchFamily="49" charset="-122"/>
                <a:ea typeface="KaiTi" panose="02010609060101010101" pitchFamily="49" charset="-122"/>
              </a:rPr>
              <a:t>Region </a:t>
            </a:r>
            <a:r>
              <a:rPr lang="zh-CN" altLang="en-US" dirty="0">
                <a:solidFill>
                  <a:schemeClr val="bg1"/>
                </a:solidFill>
                <a:latin typeface="KaiTi" panose="02010609060101010101" pitchFamily="49" charset="-122"/>
                <a:ea typeface="KaiTi" panose="02010609060101010101" pitchFamily="49" charset="-122"/>
              </a:rPr>
              <a:t>的大小，单位 </a:t>
            </a:r>
            <a:r>
              <a:rPr lang="en" altLang="zh-CN" dirty="0">
                <a:solidFill>
                  <a:schemeClr val="bg1"/>
                </a:solidFill>
                <a:latin typeface="KaiTi" panose="02010609060101010101" pitchFamily="49" charset="-122"/>
                <a:ea typeface="KaiTi" panose="02010609060101010101" pitchFamily="49" charset="-122"/>
              </a:rPr>
              <a:t>MB</a:t>
            </a:r>
            <a:r>
              <a:rPr lang="zh-CN" altLang="e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需要为 </a:t>
            </a:r>
            <a:r>
              <a:rPr lang="en-US" altLang="zh-CN" dirty="0">
                <a:solidFill>
                  <a:schemeClr val="bg1"/>
                </a:solidFill>
                <a:latin typeface="KaiTi" panose="02010609060101010101" pitchFamily="49" charset="-122"/>
                <a:ea typeface="KaiTi" panose="02010609060101010101" pitchFamily="49" charset="-122"/>
              </a:rPr>
              <a:t>1</a:t>
            </a:r>
            <a:r>
              <a:rPr lang="zh-CN" altLang="en-US" dirty="0">
                <a:solidFill>
                  <a:schemeClr val="bg1"/>
                </a:solidFill>
                <a:latin typeface="KaiTi" panose="02010609060101010101" pitchFamily="49" charset="-122"/>
                <a:ea typeface="KaiTi" panose="02010609060101010101" pitchFamily="49" charset="-122"/>
              </a:rPr>
              <a:t>，</a:t>
            </a:r>
            <a:r>
              <a:rPr lang="en-US" altLang="zh-CN" dirty="0">
                <a:solidFill>
                  <a:schemeClr val="bg1"/>
                </a:solidFill>
                <a:latin typeface="KaiTi" panose="02010609060101010101" pitchFamily="49" charset="-122"/>
                <a:ea typeface="KaiTi" panose="02010609060101010101" pitchFamily="49" charset="-122"/>
              </a:rPr>
              <a:t>2</a:t>
            </a:r>
            <a:r>
              <a:rPr lang="zh-CN" altLang="en-US" dirty="0">
                <a:solidFill>
                  <a:schemeClr val="bg1"/>
                </a:solidFill>
                <a:latin typeface="KaiTi" panose="02010609060101010101" pitchFamily="49" charset="-122"/>
                <a:ea typeface="KaiTi" panose="02010609060101010101" pitchFamily="49" charset="-122"/>
              </a:rPr>
              <a:t>，</a:t>
            </a:r>
            <a:r>
              <a:rPr lang="en-US" altLang="zh-CN" dirty="0">
                <a:solidFill>
                  <a:schemeClr val="bg1"/>
                </a:solidFill>
                <a:latin typeface="KaiTi" panose="02010609060101010101" pitchFamily="49" charset="-122"/>
                <a:ea typeface="KaiTi" panose="02010609060101010101" pitchFamily="49" charset="-122"/>
              </a:rPr>
              <a:t>4</a:t>
            </a:r>
            <a:r>
              <a:rPr lang="zh-CN" altLang="en-US" dirty="0">
                <a:solidFill>
                  <a:schemeClr val="bg1"/>
                </a:solidFill>
                <a:latin typeface="KaiTi" panose="02010609060101010101" pitchFamily="49" charset="-122"/>
                <a:ea typeface="KaiTi" panose="02010609060101010101" pitchFamily="49" charset="-122"/>
              </a:rPr>
              <a:t>，</a:t>
            </a:r>
            <a:r>
              <a:rPr lang="en-US" altLang="zh-CN" dirty="0">
                <a:solidFill>
                  <a:schemeClr val="bg1"/>
                </a:solidFill>
                <a:latin typeface="KaiTi" panose="02010609060101010101" pitchFamily="49" charset="-122"/>
                <a:ea typeface="KaiTi" panose="02010609060101010101" pitchFamily="49" charset="-122"/>
              </a:rPr>
              <a:t>8</a:t>
            </a:r>
            <a:r>
              <a:rPr lang="zh-CN" altLang="en-US" dirty="0">
                <a:solidFill>
                  <a:schemeClr val="bg1"/>
                </a:solidFill>
                <a:latin typeface="KaiTi" panose="02010609060101010101" pitchFamily="49" charset="-122"/>
                <a:ea typeface="KaiTi" panose="02010609060101010101" pitchFamily="49" charset="-122"/>
              </a:rPr>
              <a:t>，</a:t>
            </a:r>
            <a:r>
              <a:rPr lang="en-US" altLang="zh-CN" dirty="0">
                <a:solidFill>
                  <a:schemeClr val="bg1"/>
                </a:solidFill>
                <a:latin typeface="KaiTi" panose="02010609060101010101" pitchFamily="49" charset="-122"/>
                <a:ea typeface="KaiTi" panose="02010609060101010101" pitchFamily="49" charset="-122"/>
              </a:rPr>
              <a:t>16</a:t>
            </a:r>
            <a:r>
              <a:rPr lang="zh-CN" altLang="en-US" dirty="0">
                <a:solidFill>
                  <a:schemeClr val="bg1"/>
                </a:solidFill>
                <a:latin typeface="KaiTi" panose="02010609060101010101" pitchFamily="49" charset="-122"/>
                <a:ea typeface="KaiTi" panose="02010609060101010101" pitchFamily="49" charset="-122"/>
              </a:rPr>
              <a:t>，</a:t>
            </a:r>
            <a:r>
              <a:rPr lang="en-US" altLang="zh-CN" dirty="0">
                <a:solidFill>
                  <a:schemeClr val="bg1"/>
                </a:solidFill>
                <a:latin typeface="KaiTi" panose="02010609060101010101" pitchFamily="49" charset="-122"/>
                <a:ea typeface="KaiTi" panose="02010609060101010101" pitchFamily="49" charset="-122"/>
              </a:rPr>
              <a:t>32 </a:t>
            </a:r>
            <a:r>
              <a:rPr lang="zh-CN" altLang="en-US" dirty="0">
                <a:solidFill>
                  <a:schemeClr val="bg1"/>
                </a:solidFill>
                <a:latin typeface="KaiTi" panose="02010609060101010101" pitchFamily="49" charset="-122"/>
                <a:ea typeface="KaiTi" panose="02010609060101010101" pitchFamily="49" charset="-122"/>
              </a:rPr>
              <a:t>中的某个值，默认是堆内存的 </a:t>
            </a:r>
            <a:r>
              <a:rPr lang="en-US" altLang="zh-CN" dirty="0">
                <a:solidFill>
                  <a:schemeClr val="bg1"/>
                </a:solidFill>
                <a:latin typeface="KaiTi" panose="02010609060101010101" pitchFamily="49" charset="-122"/>
                <a:ea typeface="KaiTi" panose="02010609060101010101" pitchFamily="49" charset="-122"/>
              </a:rPr>
              <a:t>1/2000</a:t>
            </a:r>
            <a:r>
              <a:rPr lang="zh-CN" altLang="en-US" dirty="0">
                <a:solidFill>
                  <a:schemeClr val="bg1"/>
                </a:solidFill>
                <a:latin typeface="KaiTi" panose="02010609060101010101" pitchFamily="49" charset="-122"/>
                <a:ea typeface="KaiTi" panose="02010609060101010101" pitchFamily="49" charset="-122"/>
              </a:rPr>
              <a:t>。</a:t>
            </a:r>
            <a:endParaRPr lang="en-US" altLang="zh-CN" dirty="0">
              <a:solidFill>
                <a:schemeClr val="bg1"/>
              </a:solidFill>
              <a:latin typeface="KaiTi" panose="02010609060101010101" pitchFamily="49" charset="-122"/>
              <a:ea typeface="KaiTi" panose="02010609060101010101" pitchFamily="49" charset="-122"/>
            </a:endParaRPr>
          </a:p>
          <a:p>
            <a:pPr>
              <a:lnSpc>
                <a:spcPct val="120000"/>
              </a:lnSpc>
            </a:pPr>
            <a:r>
              <a:rPr lang="en-US" altLang="zh-CN" dirty="0">
                <a:solidFill>
                  <a:schemeClr val="accent2">
                    <a:lumMod val="60000"/>
                    <a:lumOff val="40000"/>
                  </a:schemeClr>
                </a:solidFill>
                <a:latin typeface="KaiTi" panose="02010609060101010101" pitchFamily="49" charset="-122"/>
                <a:ea typeface="KaiTi" panose="02010609060101010101" pitchFamily="49" charset="-122"/>
              </a:rPr>
              <a:t>-</a:t>
            </a:r>
            <a:r>
              <a:rPr lang="en" altLang="zh-CN" dirty="0">
                <a:solidFill>
                  <a:schemeClr val="accent2">
                    <a:lumMod val="60000"/>
                    <a:lumOff val="40000"/>
                  </a:schemeClr>
                </a:solidFill>
                <a:latin typeface="KaiTi" panose="02010609060101010101" pitchFamily="49" charset="-122"/>
                <a:ea typeface="KaiTi" panose="02010609060101010101" pitchFamily="49" charset="-122"/>
              </a:rPr>
              <a:t>XX:ConcGCThreads</a:t>
            </a:r>
            <a:r>
              <a:rPr lang="en"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与 </a:t>
            </a:r>
            <a:r>
              <a:rPr lang="en" altLang="zh-CN" dirty="0">
                <a:solidFill>
                  <a:schemeClr val="bg1"/>
                </a:solidFill>
                <a:latin typeface="KaiTi" panose="02010609060101010101" pitchFamily="49" charset="-122"/>
                <a:ea typeface="KaiTi" panose="02010609060101010101" pitchFamily="49" charset="-122"/>
              </a:rPr>
              <a:t>Java </a:t>
            </a:r>
            <a:r>
              <a:rPr lang="zh-CN" altLang="en-US" dirty="0">
                <a:solidFill>
                  <a:schemeClr val="bg1"/>
                </a:solidFill>
                <a:latin typeface="KaiTi" panose="02010609060101010101" pitchFamily="49" charset="-122"/>
                <a:ea typeface="KaiTi" panose="02010609060101010101" pitchFamily="49" charset="-122"/>
              </a:rPr>
              <a:t>应用一起执行的 </a:t>
            </a:r>
            <a:r>
              <a:rPr lang="en" altLang="zh-CN" dirty="0">
                <a:solidFill>
                  <a:schemeClr val="bg1"/>
                </a:solidFill>
                <a:latin typeface="KaiTi" panose="02010609060101010101" pitchFamily="49" charset="-122"/>
                <a:ea typeface="KaiTi" panose="02010609060101010101" pitchFamily="49" charset="-122"/>
              </a:rPr>
              <a:t>GC </a:t>
            </a:r>
            <a:r>
              <a:rPr lang="zh-CN" altLang="en-US" dirty="0">
                <a:solidFill>
                  <a:schemeClr val="bg1"/>
                </a:solidFill>
                <a:latin typeface="KaiTi" panose="02010609060101010101" pitchFamily="49" charset="-122"/>
                <a:ea typeface="KaiTi" panose="02010609060101010101" pitchFamily="49" charset="-122"/>
              </a:rPr>
              <a:t>线程数量，默认是 </a:t>
            </a:r>
            <a:r>
              <a:rPr lang="en" altLang="zh-CN" dirty="0">
                <a:solidFill>
                  <a:schemeClr val="bg1"/>
                </a:solidFill>
                <a:latin typeface="KaiTi" panose="02010609060101010101" pitchFamily="49" charset="-122"/>
                <a:ea typeface="KaiTi" panose="02010609060101010101" pitchFamily="49" charset="-122"/>
              </a:rPr>
              <a:t>Java </a:t>
            </a:r>
            <a:r>
              <a:rPr lang="zh-CN" altLang="en-US" dirty="0">
                <a:solidFill>
                  <a:schemeClr val="bg1"/>
                </a:solidFill>
                <a:latin typeface="KaiTi" panose="02010609060101010101" pitchFamily="49" charset="-122"/>
                <a:ea typeface="KaiTi" panose="02010609060101010101" pitchFamily="49" charset="-122"/>
              </a:rPr>
              <a:t>线程的 </a:t>
            </a:r>
            <a:r>
              <a:rPr lang="en-US" altLang="zh-CN" dirty="0">
                <a:solidFill>
                  <a:schemeClr val="bg1"/>
                </a:solidFill>
                <a:latin typeface="KaiTi" panose="02010609060101010101" pitchFamily="49" charset="-122"/>
                <a:ea typeface="KaiTi" panose="02010609060101010101" pitchFamily="49" charset="-122"/>
              </a:rPr>
              <a:t>1/4</a:t>
            </a:r>
            <a:r>
              <a:rPr lang="zh-CN" altLang="en-US" dirty="0">
                <a:solidFill>
                  <a:schemeClr val="bg1"/>
                </a:solidFill>
                <a:latin typeface="KaiTi" panose="02010609060101010101" pitchFamily="49" charset="-122"/>
                <a:ea typeface="KaiTi" panose="02010609060101010101" pitchFamily="49" charset="-122"/>
              </a:rPr>
              <a:t>，减少这个参数的数值可能会提升并行回收的效率，提高系统内部吞吐量。如果这个数值过低，参与回收垃圾的线程不足，也会导致并行回收机制耗时加长。 </a:t>
            </a:r>
          </a:p>
          <a:p>
            <a:pPr>
              <a:lnSpc>
                <a:spcPct val="120000"/>
              </a:lnSpc>
            </a:pPr>
            <a:r>
              <a:rPr lang="en-US" altLang="zh-CN" dirty="0">
                <a:solidFill>
                  <a:schemeClr val="accent2">
                    <a:lumMod val="60000"/>
                    <a:lumOff val="40000"/>
                  </a:schemeClr>
                </a:solidFill>
                <a:latin typeface="KaiTi" panose="02010609060101010101" pitchFamily="49" charset="-122"/>
                <a:ea typeface="KaiTi" panose="02010609060101010101" pitchFamily="49" charset="-122"/>
              </a:rPr>
              <a:t>-</a:t>
            </a:r>
            <a:r>
              <a:rPr lang="en" altLang="zh-CN" dirty="0">
                <a:solidFill>
                  <a:schemeClr val="accent2">
                    <a:lumMod val="60000"/>
                    <a:lumOff val="40000"/>
                  </a:schemeClr>
                </a:solidFill>
                <a:latin typeface="KaiTi" panose="02010609060101010101" pitchFamily="49" charset="-122"/>
                <a:ea typeface="KaiTi" panose="02010609060101010101" pitchFamily="49" charset="-122"/>
              </a:rPr>
              <a:t>XX:+InitiatingHeapOccupancyPercent</a:t>
            </a:r>
            <a:r>
              <a:rPr lang="en"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简称 </a:t>
            </a:r>
            <a:r>
              <a:rPr lang="en" altLang="zh-CN" dirty="0">
                <a:solidFill>
                  <a:schemeClr val="bg1"/>
                </a:solidFill>
                <a:latin typeface="KaiTi" panose="02010609060101010101" pitchFamily="49" charset="-122"/>
                <a:ea typeface="KaiTi" panose="02010609060101010101" pitchFamily="49" charset="-122"/>
              </a:rPr>
              <a:t>IHOP):G1 </a:t>
            </a:r>
            <a:r>
              <a:rPr lang="zh-CN" altLang="en-US" dirty="0">
                <a:solidFill>
                  <a:schemeClr val="bg1"/>
                </a:solidFill>
                <a:latin typeface="KaiTi" panose="02010609060101010101" pitchFamily="49" charset="-122"/>
                <a:ea typeface="KaiTi" panose="02010609060101010101" pitchFamily="49" charset="-122"/>
              </a:rPr>
              <a:t>内部并行回收循环启动的阈值，默认为 </a:t>
            </a:r>
            <a:r>
              <a:rPr lang="en" altLang="zh-CN" dirty="0">
                <a:solidFill>
                  <a:schemeClr val="bg1"/>
                </a:solidFill>
                <a:latin typeface="KaiTi" panose="02010609060101010101" pitchFamily="49" charset="-122"/>
                <a:ea typeface="KaiTi" panose="02010609060101010101" pitchFamily="49" charset="-122"/>
              </a:rPr>
              <a:t>Java Heap </a:t>
            </a:r>
            <a:r>
              <a:rPr lang="zh-CN" altLang="en-US" dirty="0">
                <a:solidFill>
                  <a:schemeClr val="bg1"/>
                </a:solidFill>
                <a:latin typeface="KaiTi" panose="02010609060101010101" pitchFamily="49" charset="-122"/>
                <a:ea typeface="KaiTi" panose="02010609060101010101" pitchFamily="49" charset="-122"/>
              </a:rPr>
              <a:t>的</a:t>
            </a:r>
            <a:r>
              <a:rPr lang="en-US" altLang="zh-CN" dirty="0">
                <a:solidFill>
                  <a:schemeClr val="bg1"/>
                </a:solidFill>
                <a:latin typeface="KaiTi" panose="02010609060101010101" pitchFamily="49" charset="-122"/>
                <a:ea typeface="KaiTi" panose="02010609060101010101" pitchFamily="49" charset="-122"/>
              </a:rPr>
              <a:t>45%</a:t>
            </a:r>
            <a:r>
              <a:rPr lang="zh-CN" altLang="en-US" dirty="0">
                <a:solidFill>
                  <a:schemeClr val="bg1"/>
                </a:solidFill>
                <a:latin typeface="KaiTi" panose="02010609060101010101" pitchFamily="49" charset="-122"/>
                <a:ea typeface="KaiTi" panose="02010609060101010101" pitchFamily="49" charset="-122"/>
              </a:rPr>
              <a:t>。这个可以理解为老年代使用大于等于</a:t>
            </a:r>
            <a:r>
              <a:rPr lang="en-US" altLang="zh-CN" dirty="0">
                <a:solidFill>
                  <a:schemeClr val="bg1"/>
                </a:solidFill>
                <a:latin typeface="KaiTi" panose="02010609060101010101" pitchFamily="49" charset="-122"/>
                <a:ea typeface="KaiTi" panose="02010609060101010101" pitchFamily="49" charset="-122"/>
              </a:rPr>
              <a:t>45%</a:t>
            </a:r>
            <a:r>
              <a:rPr lang="zh-CN" altLang="en-US" dirty="0">
                <a:solidFill>
                  <a:schemeClr val="bg1"/>
                </a:solidFill>
                <a:latin typeface="KaiTi" panose="02010609060101010101" pitchFamily="49" charset="-122"/>
                <a:ea typeface="KaiTi" panose="02010609060101010101" pitchFamily="49" charset="-122"/>
              </a:rPr>
              <a:t>的时候，</a:t>
            </a:r>
            <a:r>
              <a:rPr lang="en" altLang="zh-CN" dirty="0">
                <a:solidFill>
                  <a:schemeClr val="bg1"/>
                </a:solidFill>
                <a:latin typeface="KaiTi" panose="02010609060101010101" pitchFamily="49" charset="-122"/>
                <a:ea typeface="KaiTi" panose="02010609060101010101" pitchFamily="49" charset="-122"/>
              </a:rPr>
              <a:t>JVM </a:t>
            </a:r>
            <a:r>
              <a:rPr lang="zh-CN" altLang="en-US" dirty="0">
                <a:solidFill>
                  <a:schemeClr val="bg1"/>
                </a:solidFill>
                <a:latin typeface="KaiTi" panose="02010609060101010101" pitchFamily="49" charset="-122"/>
                <a:ea typeface="KaiTi" panose="02010609060101010101" pitchFamily="49" charset="-122"/>
              </a:rPr>
              <a:t>会启动垃圾回收。</a:t>
            </a:r>
          </a:p>
          <a:p>
            <a:pPr>
              <a:lnSpc>
                <a:spcPct val="120000"/>
              </a:lnSpc>
            </a:pPr>
            <a:r>
              <a:rPr lang="en-US" altLang="zh-CN" dirty="0">
                <a:solidFill>
                  <a:schemeClr val="accent2">
                    <a:lumMod val="60000"/>
                    <a:lumOff val="40000"/>
                  </a:schemeClr>
                </a:solidFill>
                <a:latin typeface="KaiTi" panose="02010609060101010101" pitchFamily="49" charset="-122"/>
                <a:ea typeface="KaiTi" panose="02010609060101010101" pitchFamily="49" charset="-122"/>
              </a:rPr>
              <a:t>-</a:t>
            </a:r>
            <a:r>
              <a:rPr lang="en" altLang="zh-CN" dirty="0">
                <a:solidFill>
                  <a:schemeClr val="accent2">
                    <a:lumMod val="60000"/>
                    <a:lumOff val="40000"/>
                  </a:schemeClr>
                </a:solidFill>
                <a:latin typeface="KaiTi" panose="02010609060101010101" pitchFamily="49" charset="-122"/>
                <a:ea typeface="KaiTi" panose="02010609060101010101" pitchFamily="49" charset="-122"/>
              </a:rPr>
              <a:t>XX:G1HeapWastePercent</a:t>
            </a:r>
            <a:r>
              <a:rPr lang="en" altLang="zh-CN" dirty="0">
                <a:solidFill>
                  <a:schemeClr val="bg1"/>
                </a:solidFill>
                <a:latin typeface="KaiTi" panose="02010609060101010101" pitchFamily="49" charset="-122"/>
                <a:ea typeface="KaiTi" panose="02010609060101010101" pitchFamily="49" charset="-122"/>
              </a:rPr>
              <a:t>:G1</a:t>
            </a:r>
            <a:r>
              <a:rPr lang="zh-CN" altLang="en-US" dirty="0">
                <a:solidFill>
                  <a:schemeClr val="bg1"/>
                </a:solidFill>
                <a:latin typeface="KaiTi" panose="02010609060101010101" pitchFamily="49" charset="-122"/>
                <a:ea typeface="KaiTi" panose="02010609060101010101" pitchFamily="49" charset="-122"/>
              </a:rPr>
              <a:t>停止回收的最小内存大小，默认是堆大小的 </a:t>
            </a:r>
            <a:r>
              <a:rPr lang="en-US" altLang="zh-CN" dirty="0">
                <a:solidFill>
                  <a:schemeClr val="bg1"/>
                </a:solidFill>
                <a:latin typeface="KaiTi" panose="02010609060101010101" pitchFamily="49" charset="-122"/>
                <a:ea typeface="KaiTi" panose="02010609060101010101" pitchFamily="49" charset="-122"/>
              </a:rPr>
              <a:t>5%</a:t>
            </a:r>
            <a:r>
              <a:rPr lang="zh-CN" altLang="en-US" dirty="0">
                <a:solidFill>
                  <a:schemeClr val="bg1"/>
                </a:solidFill>
                <a:latin typeface="KaiTi" panose="02010609060101010101" pitchFamily="49" charset="-122"/>
                <a:ea typeface="KaiTi" panose="02010609060101010101" pitchFamily="49" charset="-122"/>
              </a:rPr>
              <a:t>。</a:t>
            </a:r>
            <a:r>
              <a:rPr lang="en" altLang="zh-CN" dirty="0">
                <a:solidFill>
                  <a:schemeClr val="bg1"/>
                </a:solidFill>
                <a:latin typeface="KaiTi" panose="02010609060101010101" pitchFamily="49" charset="-122"/>
                <a:ea typeface="KaiTi" panose="02010609060101010101" pitchFamily="49" charset="-122"/>
              </a:rPr>
              <a:t>GC </a:t>
            </a:r>
            <a:r>
              <a:rPr lang="zh-CN" altLang="en-US" dirty="0">
                <a:solidFill>
                  <a:schemeClr val="bg1"/>
                </a:solidFill>
                <a:latin typeface="KaiTi" panose="02010609060101010101" pitchFamily="49" charset="-122"/>
                <a:ea typeface="KaiTi" panose="02010609060101010101" pitchFamily="49" charset="-122"/>
              </a:rPr>
              <a:t>会收集所有的 </a:t>
            </a:r>
            <a:r>
              <a:rPr lang="en" altLang="zh-CN" dirty="0">
                <a:solidFill>
                  <a:schemeClr val="bg1"/>
                </a:solidFill>
                <a:latin typeface="KaiTi" panose="02010609060101010101" pitchFamily="49" charset="-122"/>
                <a:ea typeface="KaiTi" panose="02010609060101010101" pitchFamily="49" charset="-122"/>
              </a:rPr>
              <a:t>Region </a:t>
            </a:r>
            <a:r>
              <a:rPr lang="zh-CN" altLang="en-US" dirty="0">
                <a:solidFill>
                  <a:schemeClr val="bg1"/>
                </a:solidFill>
                <a:latin typeface="KaiTi" panose="02010609060101010101" pitchFamily="49" charset="-122"/>
                <a:ea typeface="KaiTi" panose="02010609060101010101" pitchFamily="49" charset="-122"/>
              </a:rPr>
              <a:t>中 的对象，但是如果下降到了 </a:t>
            </a:r>
            <a:r>
              <a:rPr lang="en-US" altLang="zh-CN" dirty="0">
                <a:solidFill>
                  <a:schemeClr val="bg1"/>
                </a:solidFill>
                <a:latin typeface="KaiTi" panose="02010609060101010101" pitchFamily="49" charset="-122"/>
                <a:ea typeface="KaiTi" panose="02010609060101010101" pitchFamily="49" charset="-122"/>
              </a:rPr>
              <a:t>5%</a:t>
            </a:r>
            <a:r>
              <a:rPr lang="zh-CN" altLang="en-US" dirty="0">
                <a:solidFill>
                  <a:schemeClr val="bg1"/>
                </a:solidFill>
                <a:latin typeface="KaiTi" panose="02010609060101010101" pitchFamily="49" charset="-122"/>
                <a:ea typeface="KaiTi" panose="02010609060101010101" pitchFamily="49" charset="-122"/>
              </a:rPr>
              <a:t>，就会停下来不再收集了。就是说，不必每次回收就把所有的垃圾都处理完，可以 遗留少量的下次处理，这样也降低了单次消耗的时间。</a:t>
            </a:r>
            <a:endParaRPr lang="en-US" altLang="zh-CN" dirty="0">
              <a:solidFill>
                <a:schemeClr val="bg1"/>
              </a:solidFill>
              <a:latin typeface="KaiTi" panose="02010609060101010101" pitchFamily="49" charset="-122"/>
              <a:ea typeface="KaiTi" panose="02010609060101010101" pitchFamily="49" charset="-122"/>
            </a:endParaRPr>
          </a:p>
          <a:p>
            <a:pPr>
              <a:lnSpc>
                <a:spcPct val="120000"/>
              </a:lnSpc>
            </a:pPr>
            <a:r>
              <a:rPr lang="en" altLang="zh-CN" dirty="0">
                <a:solidFill>
                  <a:schemeClr val="accent2">
                    <a:lumMod val="60000"/>
                    <a:lumOff val="40000"/>
                  </a:schemeClr>
                </a:solidFill>
                <a:latin typeface="KaiTi" panose="02010609060101010101" pitchFamily="49" charset="-122"/>
                <a:ea typeface="KaiTi" panose="02010609060101010101" pitchFamily="49" charset="-122"/>
              </a:rPr>
              <a:t>-XX:+UseG1GC -XX:MaxGCPauseMillis=50</a:t>
            </a:r>
            <a:r>
              <a:rPr lang="zh-CN" altLang="en-US" dirty="0">
                <a:solidFill>
                  <a:schemeClr val="bg1"/>
                </a:solidFill>
                <a:latin typeface="KaiTi" panose="02010609060101010101" pitchFamily="49" charset="-122"/>
                <a:ea typeface="KaiTi" panose="02010609060101010101" pitchFamily="49" charset="-122"/>
              </a:rPr>
              <a:t>：</a:t>
            </a:r>
            <a:r>
              <a:rPr lang="en" altLang="zh-CN" dirty="0">
                <a:solidFill>
                  <a:schemeClr val="bg1"/>
                </a:solidFill>
                <a:latin typeface="KaiTi" panose="02010609060101010101" pitchFamily="49" charset="-122"/>
                <a:ea typeface="KaiTi" panose="02010609060101010101" pitchFamily="49" charset="-122"/>
              </a:rPr>
              <a:t>G1 </a:t>
            </a:r>
            <a:r>
              <a:rPr lang="zh-CN" altLang="en-US" dirty="0">
                <a:solidFill>
                  <a:schemeClr val="bg1"/>
                </a:solidFill>
                <a:latin typeface="KaiTi" panose="02010609060101010101" pitchFamily="49" charset="-122"/>
                <a:ea typeface="KaiTi" panose="02010609060101010101" pitchFamily="49" charset="-122"/>
              </a:rPr>
              <a:t>每次执行 </a:t>
            </a:r>
            <a:r>
              <a:rPr lang="en" altLang="zh-CN" dirty="0">
                <a:solidFill>
                  <a:schemeClr val="bg1"/>
                </a:solidFill>
                <a:latin typeface="KaiTi" panose="02010609060101010101" pitchFamily="49" charset="-122"/>
                <a:ea typeface="KaiTi" panose="02010609060101010101" pitchFamily="49" charset="-122"/>
              </a:rPr>
              <a:t>GC </a:t>
            </a:r>
            <a:r>
              <a:rPr lang="zh-CN" altLang="en-US" dirty="0">
                <a:solidFill>
                  <a:schemeClr val="bg1"/>
                </a:solidFill>
                <a:latin typeface="KaiTi" panose="02010609060101010101" pitchFamily="49" charset="-122"/>
                <a:ea typeface="KaiTi" panose="02010609060101010101" pitchFamily="49" charset="-122"/>
              </a:rPr>
              <a:t>操作的暂停时间，默认值是 </a:t>
            </a:r>
            <a:r>
              <a:rPr lang="en-US" altLang="zh-CN" dirty="0">
                <a:solidFill>
                  <a:schemeClr val="bg1"/>
                </a:solidFill>
                <a:latin typeface="KaiTi" panose="02010609060101010101" pitchFamily="49" charset="-122"/>
                <a:ea typeface="KaiTi" panose="02010609060101010101" pitchFamily="49" charset="-122"/>
              </a:rPr>
              <a:t>200 </a:t>
            </a:r>
            <a:r>
              <a:rPr lang="zh-CN" altLang="en-US" dirty="0">
                <a:solidFill>
                  <a:schemeClr val="bg1"/>
                </a:solidFill>
                <a:latin typeface="KaiTi" panose="02010609060101010101" pitchFamily="49" charset="-122"/>
                <a:ea typeface="KaiTi" panose="02010609060101010101" pitchFamily="49" charset="-122"/>
              </a:rPr>
              <a:t>毫秒 </a:t>
            </a:r>
          </a:p>
          <a:p>
            <a:pPr>
              <a:lnSpc>
                <a:spcPct val="120000"/>
              </a:lnSpc>
            </a:pPr>
            <a:endParaRPr lang="en" altLang="zh-CN" dirty="0">
              <a:solidFill>
                <a:schemeClr val="bg1"/>
              </a:solidFill>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860120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a:xfrm>
            <a:off x="838200" y="365125"/>
            <a:ext cx="10515600" cy="1077445"/>
          </a:xfrm>
        </p:spPr>
        <p:txBody>
          <a:bodyPr>
            <a:normAutofit/>
          </a:bodyPr>
          <a:lstStyle/>
          <a:p>
            <a:r>
              <a:rPr lang="zh-CN" altLang="en-US" sz="3600" b="1" dirty="0">
                <a:solidFill>
                  <a:srgbClr val="00B0F0"/>
                </a:solidFill>
                <a:latin typeface="KaiTi" panose="02010609060101010101" pitchFamily="49" charset="-122"/>
                <a:ea typeface="KaiTi" panose="02010609060101010101" pitchFamily="49" charset="-122"/>
              </a:rPr>
              <a:t>各个 </a:t>
            </a:r>
            <a:r>
              <a:rPr lang="en-US" altLang="zh-CN" sz="3600" b="1" dirty="0">
                <a:solidFill>
                  <a:srgbClr val="00B0F0"/>
                </a:solidFill>
                <a:latin typeface="KaiTi" panose="02010609060101010101" pitchFamily="49" charset="-122"/>
                <a:ea typeface="KaiTi" panose="02010609060101010101" pitchFamily="49" charset="-122"/>
              </a:rPr>
              <a:t>GC</a:t>
            </a:r>
            <a:r>
              <a:rPr lang="zh-CN" altLang="en-US" sz="3600" b="1" dirty="0">
                <a:solidFill>
                  <a:srgbClr val="00B0F0"/>
                </a:solidFill>
                <a:latin typeface="KaiTi" panose="02010609060101010101" pitchFamily="49" charset="-122"/>
                <a:ea typeface="KaiTi" panose="02010609060101010101" pitchFamily="49" charset="-122"/>
              </a:rPr>
              <a:t> 对比</a:t>
            </a:r>
            <a:endParaRPr lang="zh-CN" altLang="en-US" sz="3600" dirty="0">
              <a:solidFill>
                <a:srgbClr val="00B0F0"/>
              </a:solidFill>
              <a:effectLst/>
              <a:latin typeface="KaiTi" panose="02010609060101010101" pitchFamily="49" charset="-122"/>
              <a:ea typeface="KaiTi" panose="02010609060101010101" pitchFamily="49" charset="-122"/>
            </a:endParaRPr>
          </a:p>
        </p:txBody>
      </p:sp>
      <p:pic>
        <p:nvPicPr>
          <p:cNvPr id="4" name="图片 3">
            <a:extLst>
              <a:ext uri="{FF2B5EF4-FFF2-40B4-BE49-F238E27FC236}">
                <a16:creationId xmlns:a16="http://schemas.microsoft.com/office/drawing/2014/main" id="{016556EB-4B75-004B-B7EC-A6733AA4A7F7}"/>
              </a:ext>
            </a:extLst>
          </p:cNvPr>
          <p:cNvPicPr>
            <a:picLocks noChangeAspect="1"/>
          </p:cNvPicPr>
          <p:nvPr/>
        </p:nvPicPr>
        <p:blipFill>
          <a:blip r:embed="rId3"/>
          <a:stretch>
            <a:fillRect/>
          </a:stretch>
        </p:blipFill>
        <p:spPr>
          <a:xfrm>
            <a:off x="1002178" y="1418304"/>
            <a:ext cx="6528174" cy="4525766"/>
          </a:xfrm>
          <a:prstGeom prst="rect">
            <a:avLst/>
          </a:prstGeom>
        </p:spPr>
      </p:pic>
    </p:spTree>
    <p:extLst>
      <p:ext uri="{BB962C8B-B14F-4D97-AF65-F5344CB8AC3E}">
        <p14:creationId xmlns:p14="http://schemas.microsoft.com/office/powerpoint/2010/main" val="25306878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a:xfrm>
            <a:off x="838200" y="365125"/>
            <a:ext cx="10515600" cy="1077445"/>
          </a:xfrm>
        </p:spPr>
        <p:txBody>
          <a:bodyPr>
            <a:normAutofit/>
          </a:bodyPr>
          <a:lstStyle/>
          <a:p>
            <a:r>
              <a:rPr lang="zh-CN" altLang="en-US" sz="3600" b="1" dirty="0">
                <a:solidFill>
                  <a:srgbClr val="00B0F0"/>
                </a:solidFill>
                <a:latin typeface="KaiTi" panose="02010609060101010101" pitchFamily="49" charset="-122"/>
                <a:ea typeface="KaiTi" panose="02010609060101010101" pitchFamily="49" charset="-122"/>
              </a:rPr>
              <a:t>常用 </a:t>
            </a:r>
            <a:r>
              <a:rPr lang="en-US" altLang="zh-CN" sz="3600" b="1" dirty="0">
                <a:solidFill>
                  <a:srgbClr val="00B0F0"/>
                </a:solidFill>
                <a:latin typeface="KaiTi" panose="02010609060101010101" pitchFamily="49" charset="-122"/>
                <a:ea typeface="KaiTi" panose="02010609060101010101" pitchFamily="49" charset="-122"/>
              </a:rPr>
              <a:t>GC</a:t>
            </a:r>
            <a:r>
              <a:rPr lang="zh-CN" altLang="en-US" sz="3600" b="1" dirty="0">
                <a:solidFill>
                  <a:srgbClr val="00B0F0"/>
                </a:solidFill>
                <a:latin typeface="KaiTi" panose="02010609060101010101" pitchFamily="49" charset="-122"/>
                <a:ea typeface="KaiTi" panose="02010609060101010101" pitchFamily="49" charset="-122"/>
              </a:rPr>
              <a:t> 组合</a:t>
            </a:r>
            <a:endParaRPr lang="zh-CN" altLang="en-US" sz="3600" dirty="0">
              <a:solidFill>
                <a:srgbClr val="00B0F0"/>
              </a:solidFill>
              <a:effectLst/>
              <a:latin typeface="KaiTi" panose="02010609060101010101" pitchFamily="49" charset="-122"/>
              <a:ea typeface="KaiTi" panose="02010609060101010101" pitchFamily="49" charset="-122"/>
            </a:endParaRPr>
          </a:p>
        </p:txBody>
      </p:sp>
      <p:pic>
        <p:nvPicPr>
          <p:cNvPr id="3" name="图片 2">
            <a:extLst>
              <a:ext uri="{FF2B5EF4-FFF2-40B4-BE49-F238E27FC236}">
                <a16:creationId xmlns:a16="http://schemas.microsoft.com/office/drawing/2014/main" id="{C4BC0767-C4D8-B143-9158-17E4D49802DC}"/>
              </a:ext>
            </a:extLst>
          </p:cNvPr>
          <p:cNvPicPr>
            <a:picLocks noChangeAspect="1"/>
          </p:cNvPicPr>
          <p:nvPr/>
        </p:nvPicPr>
        <p:blipFill>
          <a:blip r:embed="rId3"/>
          <a:stretch>
            <a:fillRect/>
          </a:stretch>
        </p:blipFill>
        <p:spPr>
          <a:xfrm>
            <a:off x="838200" y="2004541"/>
            <a:ext cx="3579531" cy="2638475"/>
          </a:xfrm>
          <a:prstGeom prst="rect">
            <a:avLst/>
          </a:prstGeom>
        </p:spPr>
      </p:pic>
      <p:sp>
        <p:nvSpPr>
          <p:cNvPr id="5" name="文本框 4">
            <a:extLst>
              <a:ext uri="{FF2B5EF4-FFF2-40B4-BE49-F238E27FC236}">
                <a16:creationId xmlns:a16="http://schemas.microsoft.com/office/drawing/2014/main" id="{8C5F199A-DBA7-E24F-9F2C-88CF49179620}"/>
              </a:ext>
            </a:extLst>
          </p:cNvPr>
          <p:cNvSpPr txBox="1"/>
          <p:nvPr/>
        </p:nvSpPr>
        <p:spPr>
          <a:xfrm>
            <a:off x="4767596" y="2308115"/>
            <a:ext cx="5407345" cy="2031325"/>
          </a:xfrm>
          <a:prstGeom prst="rect">
            <a:avLst/>
          </a:prstGeom>
          <a:noFill/>
        </p:spPr>
        <p:txBody>
          <a:bodyPr wrap="square" rtlCol="0">
            <a:spAutoFit/>
          </a:bodyPr>
          <a:lstStyle/>
          <a:p>
            <a:r>
              <a:rPr lang="zh-CN" altLang="en-US" dirty="0">
                <a:solidFill>
                  <a:schemeClr val="bg1"/>
                </a:solidFill>
                <a:latin typeface="KaiTi" panose="02010609060101010101" pitchFamily="49" charset="-122"/>
                <a:ea typeface="KaiTi" panose="02010609060101010101" pitchFamily="49" charset="-122"/>
              </a:rPr>
              <a:t>常用的组合为</a:t>
            </a:r>
            <a:r>
              <a:rPr lang="en-US" altLang="zh-CN" dirty="0">
                <a:solidFill>
                  <a:schemeClr val="bg1"/>
                </a:solidFill>
                <a:latin typeface="KaiTi" panose="02010609060101010101" pitchFamily="49" charset="-122"/>
                <a:ea typeface="KaiTi" panose="02010609060101010101" pitchFamily="49" charset="-122"/>
              </a:rPr>
              <a:t>: </a:t>
            </a:r>
            <a:endParaRPr lang="zh-CN" altLang="en-US"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en" altLang="zh-CN" dirty="0">
                <a:solidFill>
                  <a:schemeClr val="bg1"/>
                </a:solidFill>
                <a:latin typeface="KaiTi" panose="02010609060101010101" pitchFamily="49" charset="-122"/>
                <a:ea typeface="KaiTi" panose="02010609060101010101" pitchFamily="49" charset="-122"/>
              </a:rPr>
              <a:t>Serial+Serial Old </a:t>
            </a:r>
            <a:r>
              <a:rPr lang="zh-CN" altLang="en-US" dirty="0">
                <a:solidFill>
                  <a:schemeClr val="bg1"/>
                </a:solidFill>
                <a:latin typeface="KaiTi" panose="02010609060101010101" pitchFamily="49" charset="-122"/>
                <a:ea typeface="KaiTi" panose="02010609060101010101" pitchFamily="49" charset="-122"/>
              </a:rPr>
              <a:t>实现单线程的低延迟 垃圾回收机制</a:t>
            </a:r>
          </a:p>
          <a:p>
            <a:pPr marL="285750" indent="-285750">
              <a:buFont typeface="Arial" panose="020B0604020202020204" pitchFamily="34" charset="0"/>
              <a:buChar char="•"/>
            </a:pPr>
            <a:r>
              <a:rPr lang="en" altLang="zh-CN" dirty="0">
                <a:solidFill>
                  <a:schemeClr val="bg1"/>
                </a:solidFill>
                <a:latin typeface="KaiTi" panose="02010609060101010101" pitchFamily="49" charset="-122"/>
                <a:ea typeface="KaiTi" panose="02010609060101010101" pitchFamily="49" charset="-122"/>
              </a:rPr>
              <a:t>ParNew+CMS</a:t>
            </a:r>
            <a:r>
              <a:rPr lang="zh-CN" altLang="e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实现多线程的低延迟垃圾回收机制</a:t>
            </a:r>
            <a:r>
              <a:rPr lang="en-US" altLang="zh-CN" dirty="0">
                <a:solidFill>
                  <a:schemeClr val="bg1"/>
                </a:solidFill>
                <a:latin typeface="KaiTi" panose="02010609060101010101" pitchFamily="49" charset="-122"/>
                <a:ea typeface="KaiTi" panose="02010609060101010101" pitchFamily="49" charset="-122"/>
              </a:rPr>
              <a:t> </a:t>
            </a:r>
            <a:endParaRPr lang="zh-CN" altLang="en-US"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en" altLang="zh-CN" dirty="0">
                <a:solidFill>
                  <a:schemeClr val="bg1"/>
                </a:solidFill>
                <a:latin typeface="KaiTi" panose="02010609060101010101" pitchFamily="49" charset="-122"/>
                <a:ea typeface="KaiTi" panose="02010609060101010101" pitchFamily="49" charset="-122"/>
              </a:rPr>
              <a:t>Parallel Scavenge</a:t>
            </a:r>
            <a:r>
              <a:rPr lang="zh-CN" altLang="en-US" dirty="0">
                <a:solidFill>
                  <a:schemeClr val="bg1"/>
                </a:solidFill>
                <a:latin typeface="KaiTi" panose="02010609060101010101" pitchFamily="49" charset="-122"/>
                <a:ea typeface="KaiTi" panose="02010609060101010101" pitchFamily="49" charset="-122"/>
              </a:rPr>
              <a:t>和</a:t>
            </a:r>
            <a:r>
              <a:rPr lang="en" altLang="zh-CN" dirty="0">
                <a:solidFill>
                  <a:schemeClr val="bg1"/>
                </a:solidFill>
                <a:latin typeface="KaiTi" panose="02010609060101010101" pitchFamily="49" charset="-122"/>
                <a:ea typeface="KaiTi" panose="02010609060101010101" pitchFamily="49" charset="-122"/>
              </a:rPr>
              <a:t>Parallel Scavenge Old</a:t>
            </a:r>
            <a:r>
              <a:rPr lang="zh-CN" altLang="e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实现多线程的高吞吐量垃圾 回收机制</a:t>
            </a:r>
            <a:r>
              <a:rPr lang="en-US" altLang="zh-CN" dirty="0">
                <a:solidFill>
                  <a:schemeClr val="bg1"/>
                </a:solidFill>
                <a:latin typeface="KaiTi" panose="02010609060101010101" pitchFamily="49" charset="-122"/>
                <a:ea typeface="KaiTi" panose="02010609060101010101" pitchFamily="49" charset="-122"/>
              </a:rPr>
              <a:t> </a:t>
            </a:r>
            <a:endParaRPr lang="zh-CN" altLang="en-US" dirty="0">
              <a:solidFill>
                <a:schemeClr val="bg1"/>
              </a:solidFill>
              <a:latin typeface="KaiTi" panose="02010609060101010101" pitchFamily="49" charset="-122"/>
              <a:ea typeface="KaiTi" panose="02010609060101010101" pitchFamily="49" charset="-122"/>
            </a:endParaRPr>
          </a:p>
          <a:p>
            <a:endParaRPr kumimoji="1" lang="zh-CN" altLang="en-US" dirty="0"/>
          </a:p>
        </p:txBody>
      </p:sp>
    </p:spTree>
    <p:extLst>
      <p:ext uri="{BB962C8B-B14F-4D97-AF65-F5344CB8AC3E}">
        <p14:creationId xmlns:p14="http://schemas.microsoft.com/office/powerpoint/2010/main" val="41125772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044D5A4F-6F5C-0B4E-9686-785A1C2DC032}"/>
              </a:ext>
            </a:extLst>
          </p:cNvPr>
          <p:cNvPicPr>
            <a:picLocks noChangeAspect="1"/>
          </p:cNvPicPr>
          <p:nvPr/>
        </p:nvPicPr>
        <p:blipFill>
          <a:blip r:embed="rId3"/>
          <a:stretch>
            <a:fillRect/>
          </a:stretch>
        </p:blipFill>
        <p:spPr>
          <a:xfrm>
            <a:off x="1094245" y="1385047"/>
            <a:ext cx="5001755" cy="4087906"/>
          </a:xfrm>
          <a:prstGeom prst="rect">
            <a:avLst/>
          </a:prstGeom>
        </p:spPr>
      </p:pic>
      <p:pic>
        <p:nvPicPr>
          <p:cNvPr id="9" name="图片 8">
            <a:extLst>
              <a:ext uri="{FF2B5EF4-FFF2-40B4-BE49-F238E27FC236}">
                <a16:creationId xmlns:a16="http://schemas.microsoft.com/office/drawing/2014/main" id="{496984C1-5ECB-0E48-9E77-9C2EA9E27D46}"/>
              </a:ext>
            </a:extLst>
          </p:cNvPr>
          <p:cNvPicPr>
            <a:picLocks noChangeAspect="1"/>
          </p:cNvPicPr>
          <p:nvPr/>
        </p:nvPicPr>
        <p:blipFill>
          <a:blip r:embed="rId4"/>
          <a:stretch>
            <a:fillRect/>
          </a:stretch>
        </p:blipFill>
        <p:spPr>
          <a:xfrm>
            <a:off x="6096000" y="1375548"/>
            <a:ext cx="4451333" cy="4097405"/>
          </a:xfrm>
          <a:prstGeom prst="rect">
            <a:avLst/>
          </a:prstGeom>
        </p:spPr>
      </p:pic>
      <p:sp>
        <p:nvSpPr>
          <p:cNvPr id="11" name="标题 1">
            <a:extLst>
              <a:ext uri="{FF2B5EF4-FFF2-40B4-BE49-F238E27FC236}">
                <a16:creationId xmlns:a16="http://schemas.microsoft.com/office/drawing/2014/main" id="{AEAEEC2A-96EE-EB46-B44F-EFFFD13689E4}"/>
              </a:ext>
            </a:extLst>
          </p:cNvPr>
          <p:cNvSpPr>
            <a:spLocks noGrp="1"/>
          </p:cNvSpPr>
          <p:nvPr>
            <p:ph type="title"/>
          </p:nvPr>
        </p:nvSpPr>
        <p:spPr>
          <a:xfrm>
            <a:off x="1094245" y="307602"/>
            <a:ext cx="10515600" cy="1077445"/>
          </a:xfrm>
        </p:spPr>
        <p:txBody>
          <a:bodyPr>
            <a:normAutofit/>
          </a:bodyPr>
          <a:lstStyle/>
          <a:p>
            <a:r>
              <a:rPr lang="zh-CN" altLang="en-US" sz="3600" b="1" dirty="0">
                <a:solidFill>
                  <a:srgbClr val="00B0F0"/>
                </a:solidFill>
                <a:latin typeface="KaiTi" panose="02010609060101010101" pitchFamily="49" charset="-122"/>
                <a:ea typeface="KaiTi" panose="02010609060101010101" pitchFamily="49" charset="-122"/>
              </a:rPr>
              <a:t>示例演示</a:t>
            </a:r>
            <a:endParaRPr lang="zh-CN" altLang="en-US" sz="3600" dirty="0">
              <a:solidFill>
                <a:srgbClr val="00B0F0"/>
              </a:solidFill>
              <a:effectLst/>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31123868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a:extLst>
              <a:ext uri="{FF2B5EF4-FFF2-40B4-BE49-F238E27FC236}">
                <a16:creationId xmlns:a16="http://schemas.microsoft.com/office/drawing/2014/main" id="{AEAEEC2A-96EE-EB46-B44F-EFFFD13689E4}"/>
              </a:ext>
            </a:extLst>
          </p:cNvPr>
          <p:cNvSpPr>
            <a:spLocks noGrp="1"/>
          </p:cNvSpPr>
          <p:nvPr>
            <p:ph type="title"/>
          </p:nvPr>
        </p:nvSpPr>
        <p:spPr>
          <a:xfrm>
            <a:off x="1094245" y="307602"/>
            <a:ext cx="10515600" cy="1077445"/>
          </a:xfrm>
        </p:spPr>
        <p:txBody>
          <a:bodyPr>
            <a:normAutofit/>
          </a:bodyPr>
          <a:lstStyle/>
          <a:p>
            <a:r>
              <a:rPr lang="zh-CN" altLang="en-US" sz="3600" b="1" dirty="0">
                <a:solidFill>
                  <a:srgbClr val="00B0F0"/>
                </a:solidFill>
                <a:latin typeface="KaiTi" panose="02010609060101010101" pitchFamily="49" charset="-122"/>
                <a:ea typeface="KaiTi" panose="02010609060101010101" pitchFamily="49" charset="-122"/>
              </a:rPr>
              <a:t>运行命令</a:t>
            </a:r>
            <a:endParaRPr lang="zh-CN" altLang="en-US" sz="3600" dirty="0">
              <a:solidFill>
                <a:srgbClr val="00B0F0"/>
              </a:solidFill>
              <a:effectLst/>
              <a:latin typeface="KaiTi" panose="02010609060101010101" pitchFamily="49" charset="-122"/>
              <a:ea typeface="KaiTi" panose="02010609060101010101" pitchFamily="49" charset="-122"/>
            </a:endParaRPr>
          </a:p>
        </p:txBody>
      </p:sp>
      <p:sp>
        <p:nvSpPr>
          <p:cNvPr id="3" name="文本框 2">
            <a:extLst>
              <a:ext uri="{FF2B5EF4-FFF2-40B4-BE49-F238E27FC236}">
                <a16:creationId xmlns:a16="http://schemas.microsoft.com/office/drawing/2014/main" id="{B32D549F-3BE5-064F-AE8A-0E23AF2771F4}"/>
              </a:ext>
            </a:extLst>
          </p:cNvPr>
          <p:cNvSpPr txBox="1"/>
          <p:nvPr/>
        </p:nvSpPr>
        <p:spPr>
          <a:xfrm>
            <a:off x="1094245" y="1461247"/>
            <a:ext cx="9648795" cy="1754326"/>
          </a:xfrm>
          <a:prstGeom prst="rect">
            <a:avLst/>
          </a:prstGeom>
          <a:noFill/>
        </p:spPr>
        <p:txBody>
          <a:bodyPr wrap="none" rtlCol="0">
            <a:spAutoFit/>
          </a:bodyPr>
          <a:lstStyle/>
          <a:p>
            <a:r>
              <a:rPr lang="en" altLang="zh-CN" dirty="0">
                <a:solidFill>
                  <a:schemeClr val="bg1"/>
                </a:solidFill>
                <a:latin typeface="SimSun" panose="02010600030101010101" pitchFamily="2" charset="-122"/>
                <a:ea typeface="SimSun" panose="02010600030101010101" pitchFamily="2" charset="-122"/>
              </a:rPr>
              <a:t>java -XX:+PrintGCDetails GCLogAnalysis </a:t>
            </a:r>
          </a:p>
          <a:p>
            <a:r>
              <a:rPr lang="en" altLang="zh-CN" dirty="0">
                <a:solidFill>
                  <a:schemeClr val="bg1"/>
                </a:solidFill>
                <a:latin typeface="SimSun" panose="02010600030101010101" pitchFamily="2" charset="-122"/>
                <a:ea typeface="SimSun" panose="02010600030101010101" pitchFamily="2" charset="-122"/>
              </a:rPr>
              <a:t>java -Xloggc:gc.demo.log -XX:+PrintGCDetails -XX:+PrintGCDateStamps GCLogAnalysis </a:t>
            </a:r>
          </a:p>
          <a:p>
            <a:r>
              <a:rPr lang="zh-CN" altLang="en-US" dirty="0">
                <a:solidFill>
                  <a:schemeClr val="bg1"/>
                </a:solidFill>
                <a:latin typeface="SimSun" panose="02010600030101010101" pitchFamily="2" charset="-122"/>
                <a:ea typeface="SimSun" panose="02010600030101010101" pitchFamily="2" charset="-122"/>
              </a:rPr>
              <a:t>模拟一下 </a:t>
            </a:r>
            <a:r>
              <a:rPr lang="en" altLang="zh-CN" dirty="0">
                <a:solidFill>
                  <a:schemeClr val="bg1"/>
                </a:solidFill>
                <a:latin typeface="SimSun" panose="02010600030101010101" pitchFamily="2" charset="-122"/>
                <a:ea typeface="SimSun" panose="02010600030101010101" pitchFamily="2" charset="-122"/>
              </a:rPr>
              <a:t>OOM</a:t>
            </a:r>
            <a:r>
              <a:rPr lang="zh-CN" altLang="en" dirty="0">
                <a:solidFill>
                  <a:schemeClr val="bg1"/>
                </a:solidFill>
                <a:latin typeface="SimSun" panose="02010600030101010101" pitchFamily="2" charset="-122"/>
                <a:ea typeface="SimSun" panose="02010600030101010101" pitchFamily="2" charset="-122"/>
              </a:rPr>
              <a:t>，</a:t>
            </a:r>
            <a:r>
              <a:rPr lang="en" altLang="zh-CN" dirty="0">
                <a:solidFill>
                  <a:schemeClr val="bg1"/>
                </a:solidFill>
                <a:latin typeface="SimSun" panose="02010600030101010101" pitchFamily="2" charset="-122"/>
                <a:ea typeface="SimSun" panose="02010600030101010101" pitchFamily="2" charset="-122"/>
              </a:rPr>
              <a:t>java -Xmx128m -XX:+PrintGCDetails GCLogAnalysis </a:t>
            </a:r>
          </a:p>
          <a:p>
            <a:r>
              <a:rPr lang="zh-CN" altLang="en-US" dirty="0">
                <a:solidFill>
                  <a:schemeClr val="bg1"/>
                </a:solidFill>
                <a:latin typeface="SimSun" panose="02010600030101010101" pitchFamily="2" charset="-122"/>
                <a:ea typeface="SimSun" panose="02010600030101010101" pitchFamily="2" charset="-122"/>
              </a:rPr>
              <a:t>分别使用 </a:t>
            </a:r>
            <a:r>
              <a:rPr lang="en-US" altLang="zh-CN" dirty="0">
                <a:solidFill>
                  <a:schemeClr val="bg1"/>
                </a:solidFill>
                <a:latin typeface="SimSun" panose="02010600030101010101" pitchFamily="2" charset="-122"/>
                <a:ea typeface="SimSun" panose="02010600030101010101" pitchFamily="2" charset="-122"/>
              </a:rPr>
              <a:t>512</a:t>
            </a:r>
            <a:r>
              <a:rPr lang="en" altLang="zh-CN" dirty="0">
                <a:solidFill>
                  <a:schemeClr val="bg1"/>
                </a:solidFill>
                <a:latin typeface="SimSun" panose="02010600030101010101" pitchFamily="2" charset="-122"/>
                <a:ea typeface="SimSun" panose="02010600030101010101" pitchFamily="2" charset="-122"/>
              </a:rPr>
              <a:t>m,1024m,2048m,4086m,</a:t>
            </a:r>
            <a:r>
              <a:rPr lang="zh-CN" altLang="en-US" dirty="0">
                <a:solidFill>
                  <a:schemeClr val="bg1"/>
                </a:solidFill>
                <a:latin typeface="SimSun" panose="02010600030101010101" pitchFamily="2" charset="-122"/>
                <a:ea typeface="SimSun" panose="02010600030101010101" pitchFamily="2" charset="-122"/>
              </a:rPr>
              <a:t>观察 </a:t>
            </a:r>
            <a:r>
              <a:rPr lang="en" altLang="zh-CN" dirty="0">
                <a:solidFill>
                  <a:schemeClr val="bg1"/>
                </a:solidFill>
                <a:latin typeface="SimSun" panose="02010600030101010101" pitchFamily="2" charset="-122"/>
                <a:ea typeface="SimSun" panose="02010600030101010101" pitchFamily="2" charset="-122"/>
              </a:rPr>
              <a:t>GC </a:t>
            </a:r>
            <a:r>
              <a:rPr lang="zh-CN" altLang="en-US" dirty="0">
                <a:solidFill>
                  <a:schemeClr val="bg1"/>
                </a:solidFill>
                <a:latin typeface="SimSun" panose="02010600030101010101" pitchFamily="2" charset="-122"/>
                <a:ea typeface="SimSun" panose="02010600030101010101" pitchFamily="2" charset="-122"/>
              </a:rPr>
              <a:t>信息的不同 </a:t>
            </a:r>
            <a:endParaRPr lang="en-US" altLang="zh-CN" dirty="0">
              <a:solidFill>
                <a:schemeClr val="bg1"/>
              </a:solidFill>
              <a:latin typeface="SimSun" panose="02010600030101010101" pitchFamily="2" charset="-122"/>
              <a:ea typeface="SimSun" panose="02010600030101010101" pitchFamily="2" charset="-122"/>
            </a:endParaRPr>
          </a:p>
          <a:p>
            <a:endParaRPr lang="zh-CN" altLang="en-US" dirty="0"/>
          </a:p>
          <a:p>
            <a:endParaRPr kumimoji="1" lang="zh-CN" altLang="en-US" b="1" dirty="0"/>
          </a:p>
        </p:txBody>
      </p:sp>
    </p:spTree>
    <p:extLst>
      <p:ext uri="{BB962C8B-B14F-4D97-AF65-F5344CB8AC3E}">
        <p14:creationId xmlns:p14="http://schemas.microsoft.com/office/powerpoint/2010/main" val="20980587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en" altLang="zh-CN" sz="3600" b="1" dirty="0">
                <a:solidFill>
                  <a:srgbClr val="00B0F0"/>
                </a:solidFill>
                <a:latin typeface="KaiTi" panose="02010609060101010101" pitchFamily="49" charset="-122"/>
                <a:ea typeface="KaiTi" panose="02010609060101010101" pitchFamily="49" charset="-122"/>
              </a:rPr>
              <a:t>JVM </a:t>
            </a:r>
            <a:r>
              <a:rPr lang="zh-CN" altLang="en-US" sz="3600">
                <a:solidFill>
                  <a:srgbClr val="00B0F0"/>
                </a:solidFill>
                <a:latin typeface="KaiTi" panose="02010609060101010101" pitchFamily="49" charset="-122"/>
                <a:ea typeface="KaiTi" panose="02010609060101010101" pitchFamily="49" charset="-122"/>
              </a:rPr>
              <a:t>内存结构 </a:t>
            </a:r>
            <a:endParaRPr kumimoji="1" lang="zh-CN" altLang="en-US" sz="3600">
              <a:solidFill>
                <a:srgbClr val="00B0F0"/>
              </a:solidFill>
              <a:latin typeface="KaiTi" panose="02010609060101010101" pitchFamily="49" charset="-122"/>
              <a:ea typeface="KaiTi" panose="02010609060101010101" pitchFamily="49" charset="-122"/>
            </a:endParaRPr>
          </a:p>
        </p:txBody>
      </p:sp>
      <p:pic>
        <p:nvPicPr>
          <p:cNvPr id="4" name="内容占位符 3">
            <a:extLst>
              <a:ext uri="{FF2B5EF4-FFF2-40B4-BE49-F238E27FC236}">
                <a16:creationId xmlns:a16="http://schemas.microsoft.com/office/drawing/2014/main" id="{54A340AD-90BC-0447-A8C2-7AF2D6871EB4}"/>
              </a:ext>
            </a:extLst>
          </p:cNvPr>
          <p:cNvPicPr>
            <a:picLocks noGrp="1" noChangeAspect="1"/>
          </p:cNvPicPr>
          <p:nvPr>
            <p:ph idx="1"/>
          </p:nvPr>
        </p:nvPicPr>
        <p:blipFill>
          <a:blip r:embed="rId2"/>
          <a:stretch>
            <a:fillRect/>
          </a:stretch>
        </p:blipFill>
        <p:spPr>
          <a:xfrm>
            <a:off x="699052" y="1754282"/>
            <a:ext cx="3710843" cy="2593600"/>
          </a:xfrm>
          <a:prstGeom prst="rect">
            <a:avLst/>
          </a:prstGeom>
        </p:spPr>
      </p:pic>
      <p:sp>
        <p:nvSpPr>
          <p:cNvPr id="8" name="文本框 7">
            <a:extLst>
              <a:ext uri="{FF2B5EF4-FFF2-40B4-BE49-F238E27FC236}">
                <a16:creationId xmlns:a16="http://schemas.microsoft.com/office/drawing/2014/main" id="{B325EFCF-56DB-8E42-B6C4-C9B1A0C27DB3}"/>
              </a:ext>
            </a:extLst>
          </p:cNvPr>
          <p:cNvSpPr txBox="1"/>
          <p:nvPr/>
        </p:nvSpPr>
        <p:spPr>
          <a:xfrm>
            <a:off x="4854584" y="1574190"/>
            <a:ext cx="4863157" cy="341632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每个线程都只能访问自己的线程栈。</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每个线程都不能访问</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看不见</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其他线程的局部变量。</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所有原生类型的局部变量都存储在线程栈中，因此对其他线程是不可见的。（</a:t>
            </a:r>
            <a:r>
              <a:rPr lang="en-US" altLang="zh-CN" dirty="0">
                <a:solidFill>
                  <a:schemeClr val="bg1"/>
                </a:solidFill>
                <a:latin typeface="KaiTi" panose="02010609060101010101" pitchFamily="49" charset="-122"/>
                <a:ea typeface="KaiTi" panose="02010609060101010101" pitchFamily="49" charset="-122"/>
              </a:rPr>
              <a:t>char int byte short long float double boolean</a:t>
            </a:r>
            <a:r>
              <a:rPr lang="zh-CN" altLang="en-US" dirty="0">
                <a:solidFill>
                  <a:schemeClr val="bg1"/>
                </a:solidFill>
                <a:latin typeface="KaiTi" panose="02010609060101010101" pitchFamily="49" charset="-122"/>
                <a:ea typeface="KaiTi" panose="02010609060101010101" pitchFamily="49" charset="-122"/>
              </a:rPr>
              <a:t>）</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堆内存中包含了 </a:t>
            </a:r>
            <a:r>
              <a:rPr lang="en" altLang="zh-CN" dirty="0">
                <a:solidFill>
                  <a:schemeClr val="bg1"/>
                </a:solidFill>
                <a:latin typeface="KaiTi" panose="02010609060101010101" pitchFamily="49" charset="-122"/>
                <a:ea typeface="KaiTi" panose="02010609060101010101" pitchFamily="49" charset="-122"/>
              </a:rPr>
              <a:t>Java </a:t>
            </a:r>
            <a:r>
              <a:rPr lang="zh-CN" altLang="en-US" dirty="0">
                <a:solidFill>
                  <a:schemeClr val="bg1"/>
                </a:solidFill>
                <a:latin typeface="KaiTi" panose="02010609060101010101" pitchFamily="49" charset="-122"/>
                <a:ea typeface="KaiTi" panose="02010609060101010101" pitchFamily="49" charset="-122"/>
              </a:rPr>
              <a:t>代码中创建的所有对象，不管是哪个线程创建的。 </a:t>
            </a:r>
            <a:endParaRPr lang="zh-CN" altLang="en-US" dirty="0">
              <a:solidFill>
                <a:schemeClr val="bg1"/>
              </a:solidFill>
              <a:effectLst/>
              <a:latin typeface="KaiTi" panose="02010609060101010101" pitchFamily="49" charset="-122"/>
              <a:ea typeface="KaiTi" panose="02010609060101010101" pitchFamily="49" charset="-122"/>
            </a:endParaRPr>
          </a:p>
          <a:p>
            <a:endParaRPr kumimoji="1" lang="zh-CN" altLang="en-US" dirty="0"/>
          </a:p>
        </p:txBody>
      </p:sp>
      <p:sp>
        <p:nvSpPr>
          <p:cNvPr id="9" name="文本框 8">
            <a:extLst>
              <a:ext uri="{FF2B5EF4-FFF2-40B4-BE49-F238E27FC236}">
                <a16:creationId xmlns:a16="http://schemas.microsoft.com/office/drawing/2014/main" id="{AED07BDD-0D78-F74F-AAA6-BBE58850ECE1}"/>
              </a:ext>
            </a:extLst>
          </p:cNvPr>
          <p:cNvSpPr txBox="1"/>
          <p:nvPr/>
        </p:nvSpPr>
        <p:spPr>
          <a:xfrm>
            <a:off x="1488141" y="5154706"/>
            <a:ext cx="184731" cy="369332"/>
          </a:xfrm>
          <a:prstGeom prst="rect">
            <a:avLst/>
          </a:prstGeom>
          <a:noFill/>
        </p:spPr>
        <p:txBody>
          <a:bodyPr wrap="none" rtlCol="0">
            <a:spAutoFit/>
          </a:bodyPr>
          <a:lstStyle/>
          <a:p>
            <a:endParaRPr kumimoji="1" lang="zh-CN" altLang="en-US"/>
          </a:p>
        </p:txBody>
      </p:sp>
    </p:spTree>
    <p:extLst>
      <p:ext uri="{BB962C8B-B14F-4D97-AF65-F5344CB8AC3E}">
        <p14:creationId xmlns:p14="http://schemas.microsoft.com/office/powerpoint/2010/main" val="7818411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en" altLang="zh-CN" sz="3600" b="1" dirty="0">
                <a:solidFill>
                  <a:srgbClr val="00B0F0"/>
                </a:solidFill>
                <a:latin typeface="KaiTi" panose="02010609060101010101" pitchFamily="49" charset="-122"/>
                <a:ea typeface="KaiTi" panose="02010609060101010101" pitchFamily="49" charset="-122"/>
              </a:rPr>
              <a:t>JVM </a:t>
            </a:r>
            <a:r>
              <a:rPr lang="zh-CN" altLang="en-US" sz="3600">
                <a:solidFill>
                  <a:srgbClr val="00B0F0"/>
                </a:solidFill>
                <a:latin typeface="KaiTi" panose="02010609060101010101" pitchFamily="49" charset="-122"/>
                <a:ea typeface="KaiTi" panose="02010609060101010101" pitchFamily="49" charset="-122"/>
              </a:rPr>
              <a:t>内存结构 </a:t>
            </a:r>
            <a:endParaRPr kumimoji="1" lang="zh-CN" altLang="en-US" sz="3600">
              <a:solidFill>
                <a:srgbClr val="00B0F0"/>
              </a:solidFill>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5607966" y="1605140"/>
            <a:ext cx="5176574" cy="3416320"/>
          </a:xfrm>
          <a:prstGeom prst="rect">
            <a:avLst/>
          </a:prstGeom>
          <a:noFill/>
        </p:spPr>
        <p:txBody>
          <a:bodyPr wrap="square" rtlCol="0">
            <a:spAutoFit/>
          </a:bodyPr>
          <a:lstStyle/>
          <a:p>
            <a:pPr marL="285750" indent="-285750">
              <a:buFont typeface="Arial" panose="020B0604020202020204" pitchFamily="34" charset="0"/>
              <a:buChar char="•"/>
            </a:pPr>
            <a:r>
              <a:rPr lang="zh-CN" altLang="en-US">
                <a:solidFill>
                  <a:schemeClr val="bg1"/>
                </a:solidFill>
                <a:latin typeface="KaiTi" panose="02010609060101010101" pitchFamily="49" charset="-122"/>
                <a:ea typeface="KaiTi" panose="02010609060101010101" pitchFamily="49" charset="-122"/>
              </a:rPr>
              <a:t>方法中使用的原生数据 类型和对象引用地址在栈上存储</a:t>
            </a:r>
            <a:r>
              <a:rPr lang="en-US" altLang="zh-CN" dirty="0">
                <a:solidFill>
                  <a:schemeClr val="bg1"/>
                </a:solidFill>
                <a:latin typeface="KaiTi" panose="02010609060101010101" pitchFamily="49" charset="-122"/>
                <a:ea typeface="KaiTi" panose="02010609060101010101" pitchFamily="49" charset="-122"/>
              </a:rPr>
              <a:t>; </a:t>
            </a:r>
            <a:r>
              <a:rPr lang="zh-CN" altLang="en-US">
                <a:solidFill>
                  <a:schemeClr val="bg1"/>
                </a:solidFill>
                <a:latin typeface="KaiTi" panose="02010609060101010101" pitchFamily="49" charset="-122"/>
                <a:ea typeface="KaiTi" panose="02010609060101010101" pitchFamily="49" charset="-122"/>
              </a:rPr>
              <a:t>对象、对象成员与类定义、静态变 量在堆上。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a:solidFill>
                  <a:schemeClr val="bg1"/>
                </a:solidFill>
                <a:latin typeface="KaiTi" panose="02010609060101010101" pitchFamily="49" charset="-122"/>
                <a:ea typeface="KaiTi" panose="02010609060101010101" pitchFamily="49" charset="-122"/>
              </a:rPr>
              <a:t>堆内存又称为“共享堆”，堆中的所有对象，可以被所有线程访问</a:t>
            </a:r>
            <a:r>
              <a:rPr lang="en-US" altLang="zh-CN" dirty="0">
                <a:solidFill>
                  <a:schemeClr val="bg1"/>
                </a:solidFill>
                <a:latin typeface="KaiTi" panose="02010609060101010101" pitchFamily="49" charset="-122"/>
                <a:ea typeface="KaiTi" panose="02010609060101010101" pitchFamily="49" charset="-122"/>
              </a:rPr>
              <a:t>, </a:t>
            </a:r>
            <a:r>
              <a:rPr lang="zh-CN" altLang="en-US">
                <a:solidFill>
                  <a:schemeClr val="bg1"/>
                </a:solidFill>
                <a:latin typeface="KaiTi" panose="02010609060101010101" pitchFamily="49" charset="-122"/>
                <a:ea typeface="KaiTi" panose="02010609060101010101" pitchFamily="49" charset="-122"/>
              </a:rPr>
              <a:t>只要他们能拿到对象的引用地址。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a:solidFill>
                  <a:schemeClr val="bg1"/>
                </a:solidFill>
                <a:latin typeface="KaiTi" panose="02010609060101010101" pitchFamily="49" charset="-122"/>
                <a:ea typeface="KaiTi" panose="02010609060101010101" pitchFamily="49" charset="-122"/>
              </a:rPr>
              <a:t>如果一个线程可以访问某个对象时，也就可以访问该对象的成员变量。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a:solidFill>
                  <a:schemeClr val="bg1"/>
                </a:solidFill>
                <a:latin typeface="KaiTi" panose="02010609060101010101" pitchFamily="49" charset="-122"/>
                <a:ea typeface="KaiTi" panose="02010609060101010101" pitchFamily="49" charset="-122"/>
              </a:rPr>
              <a:t>如果两个线程同时调用某个对象的同一方法，则它们都可以访问到这个对象的成员变量，但每个线程的局部变量副本是独立的 </a:t>
            </a:r>
            <a:endParaRPr lang="zh-CN" altLang="en-US">
              <a:solidFill>
                <a:schemeClr val="bg1"/>
              </a:solidFill>
              <a:effectLst/>
              <a:latin typeface="KaiTi" panose="02010609060101010101" pitchFamily="49" charset="-122"/>
              <a:ea typeface="KaiTi" panose="02010609060101010101" pitchFamily="49" charset="-122"/>
            </a:endParaRPr>
          </a:p>
          <a:p>
            <a:endParaRPr kumimoji="1" lang="zh-CN" altLang="en-US"/>
          </a:p>
        </p:txBody>
      </p:sp>
      <p:pic>
        <p:nvPicPr>
          <p:cNvPr id="11" name="图片 10">
            <a:extLst>
              <a:ext uri="{FF2B5EF4-FFF2-40B4-BE49-F238E27FC236}">
                <a16:creationId xmlns:a16="http://schemas.microsoft.com/office/drawing/2014/main" id="{5451C340-93F5-584C-80CB-70AAFBE7DA65}"/>
              </a:ext>
            </a:extLst>
          </p:cNvPr>
          <p:cNvPicPr>
            <a:picLocks noChangeAspect="1"/>
          </p:cNvPicPr>
          <p:nvPr/>
        </p:nvPicPr>
        <p:blipFill>
          <a:blip r:embed="rId2"/>
          <a:stretch>
            <a:fillRect/>
          </a:stretch>
        </p:blipFill>
        <p:spPr>
          <a:xfrm>
            <a:off x="672352" y="1758765"/>
            <a:ext cx="4504158" cy="2875989"/>
          </a:xfrm>
          <a:prstGeom prst="rect">
            <a:avLst/>
          </a:prstGeom>
        </p:spPr>
      </p:pic>
      <p:pic>
        <p:nvPicPr>
          <p:cNvPr id="3" name="图片 2">
            <a:extLst>
              <a:ext uri="{FF2B5EF4-FFF2-40B4-BE49-F238E27FC236}">
                <a16:creationId xmlns:a16="http://schemas.microsoft.com/office/drawing/2014/main" id="{232AB923-9653-4F4F-9757-7FB2DF979B57}"/>
              </a:ext>
            </a:extLst>
          </p:cNvPr>
          <p:cNvPicPr>
            <a:picLocks noChangeAspect="1"/>
          </p:cNvPicPr>
          <p:nvPr/>
        </p:nvPicPr>
        <p:blipFill>
          <a:blip r:embed="rId3"/>
          <a:stretch>
            <a:fillRect/>
          </a:stretch>
        </p:blipFill>
        <p:spPr>
          <a:xfrm>
            <a:off x="664535" y="4764202"/>
            <a:ext cx="2792670" cy="1768463"/>
          </a:xfrm>
          <a:prstGeom prst="rect">
            <a:avLst/>
          </a:prstGeom>
        </p:spPr>
      </p:pic>
      <p:pic>
        <p:nvPicPr>
          <p:cNvPr id="4" name="图片 3">
            <a:extLst>
              <a:ext uri="{FF2B5EF4-FFF2-40B4-BE49-F238E27FC236}">
                <a16:creationId xmlns:a16="http://schemas.microsoft.com/office/drawing/2014/main" id="{2FF3B466-AB13-0642-AACB-BC7B6664C074}"/>
              </a:ext>
            </a:extLst>
          </p:cNvPr>
          <p:cNvPicPr>
            <a:picLocks noChangeAspect="1"/>
          </p:cNvPicPr>
          <p:nvPr/>
        </p:nvPicPr>
        <p:blipFill>
          <a:blip r:embed="rId4"/>
          <a:stretch>
            <a:fillRect/>
          </a:stretch>
        </p:blipFill>
        <p:spPr>
          <a:xfrm>
            <a:off x="6011378" y="4773131"/>
            <a:ext cx="4664981" cy="1778132"/>
          </a:xfrm>
          <a:prstGeom prst="rect">
            <a:avLst/>
          </a:prstGeom>
        </p:spPr>
      </p:pic>
    </p:spTree>
    <p:extLst>
      <p:ext uri="{BB962C8B-B14F-4D97-AF65-F5344CB8AC3E}">
        <p14:creationId xmlns:p14="http://schemas.microsoft.com/office/powerpoint/2010/main" val="2298186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en" altLang="zh-CN" sz="3600" b="1" dirty="0">
                <a:solidFill>
                  <a:srgbClr val="00B0F0"/>
                </a:solidFill>
                <a:latin typeface="KaiTi" panose="02010609060101010101" pitchFamily="49" charset="-122"/>
                <a:ea typeface="KaiTi" panose="02010609060101010101" pitchFamily="49" charset="-122"/>
              </a:rPr>
              <a:t>JVM </a:t>
            </a:r>
            <a:r>
              <a:rPr lang="zh-CN" altLang="en-US" sz="3600">
                <a:solidFill>
                  <a:srgbClr val="00B0F0"/>
                </a:solidFill>
                <a:latin typeface="KaiTi" panose="02010609060101010101" pitchFamily="49" charset="-122"/>
                <a:ea typeface="KaiTi" panose="02010609060101010101" pitchFamily="49" charset="-122"/>
              </a:rPr>
              <a:t>内存结构 </a:t>
            </a:r>
            <a:endParaRPr kumimoji="1" lang="zh-CN" altLang="en-US" sz="3600">
              <a:solidFill>
                <a:srgbClr val="00B0F0"/>
              </a:solidFill>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5652789" y="1511944"/>
            <a:ext cx="5176574" cy="3416320"/>
          </a:xfrm>
          <a:prstGeom prst="rect">
            <a:avLst/>
          </a:prstGeom>
          <a:noFill/>
        </p:spPr>
        <p:txBody>
          <a:bodyPr wrap="square" rtlCol="0">
            <a:spAutoFit/>
          </a:bodyPr>
          <a:lstStyle/>
          <a:p>
            <a:pPr marL="285750" indent="-285750">
              <a:buFont typeface="Arial" panose="020B0604020202020204" pitchFamily="34" charset="0"/>
              <a:buChar char="•"/>
            </a:pPr>
            <a:r>
              <a:rPr lang="zh-CN" altLang="en-US">
                <a:solidFill>
                  <a:schemeClr val="bg1"/>
                </a:solidFill>
                <a:latin typeface="KaiTi" panose="02010609060101010101" pitchFamily="49" charset="-122"/>
                <a:ea typeface="KaiTi" panose="02010609060101010101" pitchFamily="49" charset="-122"/>
              </a:rPr>
              <a:t>方法中使用的原生数据类型和对象引用地址在栈上存储</a:t>
            </a:r>
            <a:r>
              <a:rPr lang="en-US" altLang="zh-CN" dirty="0">
                <a:solidFill>
                  <a:schemeClr val="bg1"/>
                </a:solidFill>
                <a:latin typeface="KaiTi" panose="02010609060101010101" pitchFamily="49" charset="-122"/>
                <a:ea typeface="KaiTi" panose="02010609060101010101" pitchFamily="49" charset="-122"/>
              </a:rPr>
              <a:t>; </a:t>
            </a:r>
            <a:r>
              <a:rPr lang="zh-CN" altLang="en-US">
                <a:solidFill>
                  <a:schemeClr val="bg1"/>
                </a:solidFill>
                <a:latin typeface="KaiTi" panose="02010609060101010101" pitchFamily="49" charset="-122"/>
                <a:ea typeface="KaiTi" panose="02010609060101010101" pitchFamily="49" charset="-122"/>
              </a:rPr>
              <a:t>对象、对象成员与类定义、静态变 量在堆上。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a:solidFill>
                  <a:schemeClr val="bg1"/>
                </a:solidFill>
                <a:latin typeface="KaiTi" panose="02010609060101010101" pitchFamily="49" charset="-122"/>
                <a:ea typeface="KaiTi" panose="02010609060101010101" pitchFamily="49" charset="-122"/>
              </a:rPr>
              <a:t>堆内存又称为“共享堆”，堆中的所有对象，可以被所有线程访问</a:t>
            </a:r>
            <a:r>
              <a:rPr lang="en-US" altLang="zh-CN" dirty="0">
                <a:solidFill>
                  <a:schemeClr val="bg1"/>
                </a:solidFill>
                <a:latin typeface="KaiTi" panose="02010609060101010101" pitchFamily="49" charset="-122"/>
                <a:ea typeface="KaiTi" panose="02010609060101010101" pitchFamily="49" charset="-122"/>
              </a:rPr>
              <a:t>, </a:t>
            </a:r>
            <a:r>
              <a:rPr lang="zh-CN" altLang="en-US">
                <a:solidFill>
                  <a:schemeClr val="bg1"/>
                </a:solidFill>
                <a:latin typeface="KaiTi" panose="02010609060101010101" pitchFamily="49" charset="-122"/>
                <a:ea typeface="KaiTi" panose="02010609060101010101" pitchFamily="49" charset="-122"/>
              </a:rPr>
              <a:t>只要他们能拿到对象的引用地址。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a:solidFill>
                  <a:schemeClr val="bg1"/>
                </a:solidFill>
                <a:latin typeface="KaiTi" panose="02010609060101010101" pitchFamily="49" charset="-122"/>
                <a:ea typeface="KaiTi" panose="02010609060101010101" pitchFamily="49" charset="-122"/>
              </a:rPr>
              <a:t>如果一个线程可以访问某个对象时，也就可以访问该对象的成员变量。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a:solidFill>
                  <a:schemeClr val="bg1"/>
                </a:solidFill>
                <a:latin typeface="KaiTi" panose="02010609060101010101" pitchFamily="49" charset="-122"/>
                <a:ea typeface="KaiTi" panose="02010609060101010101" pitchFamily="49" charset="-122"/>
              </a:rPr>
              <a:t>如果两个线程同时调用某个对象的同一方法，则它们都可以访问到这个对象的成员变量，但每个线程的 局部变量副本是独立的 </a:t>
            </a:r>
            <a:endParaRPr lang="zh-CN" altLang="en-US">
              <a:solidFill>
                <a:schemeClr val="bg1"/>
              </a:solidFill>
              <a:effectLst/>
              <a:latin typeface="KaiTi" panose="02010609060101010101" pitchFamily="49" charset="-122"/>
              <a:ea typeface="KaiTi" panose="02010609060101010101" pitchFamily="49" charset="-122"/>
            </a:endParaRPr>
          </a:p>
          <a:p>
            <a:endParaRPr kumimoji="1" lang="zh-CN" altLang="en-US"/>
          </a:p>
        </p:txBody>
      </p:sp>
      <p:pic>
        <p:nvPicPr>
          <p:cNvPr id="3" name="图片 2">
            <a:extLst>
              <a:ext uri="{FF2B5EF4-FFF2-40B4-BE49-F238E27FC236}">
                <a16:creationId xmlns:a16="http://schemas.microsoft.com/office/drawing/2014/main" id="{0521A6BE-1F8E-1147-9B28-2A2515D6AB17}"/>
              </a:ext>
            </a:extLst>
          </p:cNvPr>
          <p:cNvPicPr>
            <a:picLocks noChangeAspect="1"/>
          </p:cNvPicPr>
          <p:nvPr/>
        </p:nvPicPr>
        <p:blipFill>
          <a:blip r:embed="rId2"/>
          <a:stretch>
            <a:fillRect/>
          </a:stretch>
        </p:blipFill>
        <p:spPr>
          <a:xfrm>
            <a:off x="838200" y="1690688"/>
            <a:ext cx="4532155" cy="3058831"/>
          </a:xfrm>
          <a:prstGeom prst="rect">
            <a:avLst/>
          </a:prstGeom>
        </p:spPr>
      </p:pic>
    </p:spTree>
    <p:extLst>
      <p:ext uri="{BB962C8B-B14F-4D97-AF65-F5344CB8AC3E}">
        <p14:creationId xmlns:p14="http://schemas.microsoft.com/office/powerpoint/2010/main" val="8645938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en" altLang="zh-CN" sz="3600" b="1" dirty="0">
                <a:solidFill>
                  <a:srgbClr val="00B0F0"/>
                </a:solidFill>
                <a:latin typeface="KaiTi" panose="02010609060101010101" pitchFamily="49" charset="-122"/>
                <a:ea typeface="KaiTi" panose="02010609060101010101" pitchFamily="49" charset="-122"/>
              </a:rPr>
              <a:t>JVM </a:t>
            </a:r>
            <a:r>
              <a:rPr lang="zh-CN" altLang="en-US" sz="3600">
                <a:solidFill>
                  <a:srgbClr val="00B0F0"/>
                </a:solidFill>
                <a:latin typeface="KaiTi" panose="02010609060101010101" pitchFamily="49" charset="-122"/>
                <a:ea typeface="KaiTi" panose="02010609060101010101" pitchFamily="49" charset="-122"/>
              </a:rPr>
              <a:t>内存结构 </a:t>
            </a:r>
            <a:endParaRPr kumimoji="1" lang="zh-CN" altLang="en-US" sz="3600">
              <a:solidFill>
                <a:srgbClr val="00B0F0"/>
              </a:solidFill>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5688648" y="1712089"/>
            <a:ext cx="5176574" cy="2862322"/>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具体的大小在 一个方法编写完成后基本上就能确定（字节码中）。</a:t>
            </a:r>
            <a:endParaRPr lang="en-US" altLang="zh-CN" dirty="0">
              <a:solidFill>
                <a:schemeClr val="bg1"/>
              </a:solidFill>
              <a:latin typeface="KaiTi" panose="02010609060101010101" pitchFamily="49" charset="-122"/>
              <a:ea typeface="KaiTi" panose="02010609060101010101" pitchFamily="49" charset="-122"/>
            </a:endParaRPr>
          </a:p>
          <a:p>
            <a:r>
              <a:rPr lang="zh-CN" altLang="en-US" dirty="0">
                <a:solidFill>
                  <a:schemeClr val="bg1"/>
                </a:solidFill>
                <a:latin typeface="KaiTi" panose="02010609060101010101" pitchFamily="49" charset="-122"/>
                <a:ea typeface="KaiTi" panose="02010609060101010101" pitchFamily="49" charset="-122"/>
              </a:rPr>
              <a:t>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比如返回值 需要有一个空间存放吧，每个 局部变量都需要对应的地址空间，此外还 有给指令使用的 操作数栈，以及 </a:t>
            </a:r>
            <a:r>
              <a:rPr lang="en" altLang="zh-CN" dirty="0">
                <a:solidFill>
                  <a:schemeClr val="bg1"/>
                </a:solidFill>
                <a:latin typeface="KaiTi" panose="02010609060101010101" pitchFamily="49" charset="-122"/>
                <a:ea typeface="KaiTi" panose="02010609060101010101" pitchFamily="49" charset="-122"/>
              </a:rPr>
              <a:t>class </a:t>
            </a:r>
            <a:r>
              <a:rPr lang="zh-CN" altLang="en-US" dirty="0">
                <a:solidFill>
                  <a:schemeClr val="bg1"/>
                </a:solidFill>
                <a:latin typeface="KaiTi" panose="02010609060101010101" pitchFamily="49" charset="-122"/>
                <a:ea typeface="KaiTi" panose="02010609060101010101" pitchFamily="49" charset="-122"/>
              </a:rPr>
              <a:t>指 针</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标识这个栈帧对应的是哪个类的方法</a:t>
            </a:r>
            <a:r>
              <a:rPr lang="en-US" altLang="zh-CN" dirty="0">
                <a:solidFill>
                  <a:schemeClr val="bg1"/>
                </a:solidFill>
                <a:latin typeface="KaiTi" panose="02010609060101010101" pitchFamily="49" charset="-122"/>
                <a:ea typeface="KaiTi" panose="02010609060101010101" pitchFamily="49" charset="-122"/>
              </a:rPr>
              <a:t>, </a:t>
            </a:r>
            <a:r>
              <a:rPr lang="zh-CN" altLang="en-US" dirty="0">
                <a:solidFill>
                  <a:schemeClr val="bg1"/>
                </a:solidFill>
                <a:latin typeface="KaiTi" panose="02010609060101010101" pitchFamily="49" charset="-122"/>
                <a:ea typeface="KaiTi" panose="02010609060101010101" pitchFamily="49" charset="-122"/>
              </a:rPr>
              <a:t>指向非堆里面的 </a:t>
            </a:r>
            <a:r>
              <a:rPr lang="en" altLang="zh-CN" dirty="0">
                <a:solidFill>
                  <a:schemeClr val="bg1"/>
                </a:solidFill>
                <a:latin typeface="KaiTi" panose="02010609060101010101" pitchFamily="49" charset="-122"/>
                <a:ea typeface="KaiTi" panose="02010609060101010101" pitchFamily="49" charset="-122"/>
              </a:rPr>
              <a:t>Class </a:t>
            </a:r>
            <a:r>
              <a:rPr lang="zh-CN" altLang="en-US" dirty="0">
                <a:solidFill>
                  <a:schemeClr val="bg1"/>
                </a:solidFill>
                <a:latin typeface="KaiTi" panose="02010609060101010101" pitchFamily="49" charset="-122"/>
                <a:ea typeface="KaiTi" panose="02010609060101010101" pitchFamily="49" charset="-122"/>
              </a:rPr>
              <a:t>对象</a:t>
            </a:r>
            <a:r>
              <a:rPr lang="en-US" altLang="zh-CN" dirty="0">
                <a:solidFill>
                  <a:schemeClr val="bg1"/>
                </a:solidFill>
                <a:latin typeface="KaiTi" panose="02010609060101010101" pitchFamily="49" charset="-122"/>
                <a:ea typeface="KaiTi" panose="02010609060101010101" pitchFamily="49" charset="-122"/>
              </a:rPr>
              <a:t>) </a:t>
            </a:r>
            <a:endParaRPr lang="zh-CN" altLang="en-US" dirty="0">
              <a:solidFill>
                <a:schemeClr val="bg1"/>
              </a:solidFill>
              <a:latin typeface="KaiTi" panose="02010609060101010101" pitchFamily="49" charset="-122"/>
              <a:ea typeface="KaiTi" panose="02010609060101010101" pitchFamily="49" charset="-122"/>
            </a:endParaRPr>
          </a:p>
          <a:p>
            <a:endParaRPr lang="zh-CN" altLang="en-US" dirty="0">
              <a:solidFill>
                <a:schemeClr val="bg1"/>
              </a:solidFill>
              <a:effectLst/>
              <a:latin typeface="KaiTi" panose="02010609060101010101" pitchFamily="49" charset="-122"/>
              <a:ea typeface="KaiTi" panose="02010609060101010101" pitchFamily="49" charset="-122"/>
            </a:endParaRPr>
          </a:p>
          <a:p>
            <a:endParaRPr kumimoji="1" lang="zh-CN" altLang="en-US" dirty="0"/>
          </a:p>
        </p:txBody>
      </p:sp>
      <p:pic>
        <p:nvPicPr>
          <p:cNvPr id="5" name="图片 4">
            <a:extLst>
              <a:ext uri="{FF2B5EF4-FFF2-40B4-BE49-F238E27FC236}">
                <a16:creationId xmlns:a16="http://schemas.microsoft.com/office/drawing/2014/main" id="{14E4BAAC-800E-7247-BA0B-475A7DEF7FE6}"/>
              </a:ext>
            </a:extLst>
          </p:cNvPr>
          <p:cNvPicPr>
            <a:picLocks noChangeAspect="1"/>
          </p:cNvPicPr>
          <p:nvPr/>
        </p:nvPicPr>
        <p:blipFill>
          <a:blip r:embed="rId3"/>
          <a:stretch>
            <a:fillRect/>
          </a:stretch>
        </p:blipFill>
        <p:spPr>
          <a:xfrm>
            <a:off x="924570" y="1790700"/>
            <a:ext cx="4641850" cy="2705100"/>
          </a:xfrm>
          <a:prstGeom prst="rect">
            <a:avLst/>
          </a:prstGeom>
        </p:spPr>
      </p:pic>
    </p:spTree>
    <p:extLst>
      <p:ext uri="{BB962C8B-B14F-4D97-AF65-F5344CB8AC3E}">
        <p14:creationId xmlns:p14="http://schemas.microsoft.com/office/powerpoint/2010/main" val="1897232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en" altLang="zh-CN" sz="3600" b="1" dirty="0">
                <a:solidFill>
                  <a:srgbClr val="00B0F0"/>
                </a:solidFill>
                <a:latin typeface="KaiTi" panose="02010609060101010101" pitchFamily="49" charset="-122"/>
                <a:ea typeface="KaiTi" panose="02010609060101010101" pitchFamily="49" charset="-122"/>
              </a:rPr>
              <a:t>JVM </a:t>
            </a:r>
            <a:r>
              <a:rPr lang="zh-CN" altLang="en-US" sz="3600">
                <a:solidFill>
                  <a:srgbClr val="00B0F0"/>
                </a:solidFill>
                <a:latin typeface="KaiTi" panose="02010609060101010101" pitchFamily="49" charset="-122"/>
                <a:ea typeface="KaiTi" panose="02010609060101010101" pitchFamily="49" charset="-122"/>
              </a:rPr>
              <a:t>内存结构 </a:t>
            </a:r>
            <a:endParaRPr kumimoji="1" lang="zh-CN" altLang="en-US" sz="3600">
              <a:solidFill>
                <a:srgbClr val="00B0F0"/>
              </a:solidFill>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5593324" y="1352393"/>
            <a:ext cx="6012443" cy="4524315"/>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堆内存是所有线程共用的内存空间，</a:t>
            </a:r>
            <a:r>
              <a:rPr lang="en" altLang="zh-CN" dirty="0">
                <a:solidFill>
                  <a:schemeClr val="bg1"/>
                </a:solidFill>
                <a:latin typeface="KaiTi" panose="02010609060101010101" pitchFamily="49" charset="-122"/>
                <a:ea typeface="KaiTi" panose="02010609060101010101" pitchFamily="49" charset="-122"/>
              </a:rPr>
              <a:t>JVM </a:t>
            </a:r>
            <a:r>
              <a:rPr lang="zh-CN" altLang="en-US" dirty="0">
                <a:solidFill>
                  <a:schemeClr val="bg1"/>
                </a:solidFill>
                <a:latin typeface="KaiTi" panose="02010609060101010101" pitchFamily="49" charset="-122"/>
                <a:ea typeface="KaiTi" panose="02010609060101010101" pitchFamily="49" charset="-122"/>
              </a:rPr>
              <a:t>将</a:t>
            </a:r>
            <a:br>
              <a:rPr lang="zh-CN" altLang="en-US" dirty="0">
                <a:solidFill>
                  <a:schemeClr val="bg1"/>
                </a:solidFill>
                <a:latin typeface="KaiTi" panose="02010609060101010101" pitchFamily="49" charset="-122"/>
                <a:ea typeface="KaiTi" panose="02010609060101010101" pitchFamily="49" charset="-122"/>
              </a:rPr>
            </a:br>
            <a:r>
              <a:rPr lang="en" altLang="zh-CN" dirty="0">
                <a:solidFill>
                  <a:schemeClr val="bg1"/>
                </a:solidFill>
                <a:latin typeface="KaiTi" panose="02010609060101010101" pitchFamily="49" charset="-122"/>
                <a:ea typeface="KaiTi" panose="02010609060101010101" pitchFamily="49" charset="-122"/>
              </a:rPr>
              <a:t>Heap </a:t>
            </a:r>
            <a:r>
              <a:rPr lang="zh-CN" altLang="en-US" dirty="0">
                <a:solidFill>
                  <a:schemeClr val="bg1"/>
                </a:solidFill>
                <a:latin typeface="KaiTi" panose="02010609060101010101" pitchFamily="49" charset="-122"/>
                <a:ea typeface="KaiTi" panose="02010609060101010101" pitchFamily="49" charset="-122"/>
              </a:rPr>
              <a:t>内存分为年轻代</a:t>
            </a:r>
            <a:r>
              <a:rPr lang="en-US" altLang="zh-CN" dirty="0">
                <a:solidFill>
                  <a:schemeClr val="bg1"/>
                </a:solidFill>
                <a:latin typeface="KaiTi" panose="02010609060101010101" pitchFamily="49" charset="-122"/>
                <a:ea typeface="KaiTi" panose="02010609060101010101" pitchFamily="49" charset="-122"/>
              </a:rPr>
              <a:t>(</a:t>
            </a:r>
            <a:r>
              <a:rPr lang="en" altLang="zh-CN" dirty="0">
                <a:solidFill>
                  <a:schemeClr val="bg1"/>
                </a:solidFill>
                <a:latin typeface="KaiTi" panose="02010609060101010101" pitchFamily="49" charset="-122"/>
                <a:ea typeface="KaiTi" panose="02010609060101010101" pitchFamily="49" charset="-122"/>
              </a:rPr>
              <a:t>Young generation)</a:t>
            </a:r>
            <a:r>
              <a:rPr lang="zh-CN" altLang="en-US" dirty="0">
                <a:solidFill>
                  <a:schemeClr val="bg1"/>
                </a:solidFill>
                <a:latin typeface="KaiTi" panose="02010609060101010101" pitchFamily="49" charset="-122"/>
                <a:ea typeface="KaiTi" panose="02010609060101010101" pitchFamily="49" charset="-122"/>
              </a:rPr>
              <a:t>和 老年代</a:t>
            </a:r>
            <a:r>
              <a:rPr lang="en-US" altLang="zh-CN" dirty="0">
                <a:solidFill>
                  <a:schemeClr val="bg1"/>
                </a:solidFill>
                <a:latin typeface="KaiTi" panose="02010609060101010101" pitchFamily="49" charset="-122"/>
                <a:ea typeface="KaiTi" panose="02010609060101010101" pitchFamily="49" charset="-122"/>
              </a:rPr>
              <a:t>(</a:t>
            </a:r>
            <a:r>
              <a:rPr lang="en" altLang="zh-CN" dirty="0">
                <a:solidFill>
                  <a:schemeClr val="bg1"/>
                </a:solidFill>
                <a:latin typeface="KaiTi" panose="02010609060101010101" pitchFamily="49" charset="-122"/>
                <a:ea typeface="KaiTi" panose="02010609060101010101" pitchFamily="49" charset="-122"/>
              </a:rPr>
              <a:t>Old generation, </a:t>
            </a:r>
            <a:r>
              <a:rPr lang="zh-CN" altLang="en-US" dirty="0">
                <a:solidFill>
                  <a:schemeClr val="bg1"/>
                </a:solidFill>
                <a:latin typeface="KaiTi" panose="02010609060101010101" pitchFamily="49" charset="-122"/>
                <a:ea typeface="KaiTi" panose="02010609060101010101" pitchFamily="49" charset="-122"/>
              </a:rPr>
              <a:t>也叫 </a:t>
            </a:r>
            <a:r>
              <a:rPr lang="en" altLang="zh-CN" dirty="0">
                <a:solidFill>
                  <a:schemeClr val="bg1"/>
                </a:solidFill>
                <a:latin typeface="KaiTi" panose="02010609060101010101" pitchFamily="49" charset="-122"/>
                <a:ea typeface="KaiTi" panose="02010609060101010101" pitchFamily="49" charset="-122"/>
              </a:rPr>
              <a:t>Tenured)</a:t>
            </a:r>
            <a:r>
              <a:rPr lang="zh-CN" altLang="en-US" dirty="0">
                <a:solidFill>
                  <a:schemeClr val="bg1"/>
                </a:solidFill>
                <a:latin typeface="KaiTi" panose="02010609060101010101" pitchFamily="49" charset="-122"/>
                <a:ea typeface="KaiTi" panose="02010609060101010101" pitchFamily="49" charset="-122"/>
              </a:rPr>
              <a:t>两部分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年轻代还划分为 </a:t>
            </a:r>
            <a:r>
              <a:rPr lang="en-US" altLang="zh-CN" dirty="0">
                <a:solidFill>
                  <a:schemeClr val="bg1"/>
                </a:solidFill>
                <a:latin typeface="KaiTi" panose="02010609060101010101" pitchFamily="49" charset="-122"/>
                <a:ea typeface="KaiTi" panose="02010609060101010101" pitchFamily="49" charset="-122"/>
              </a:rPr>
              <a:t>3 </a:t>
            </a:r>
            <a:r>
              <a:rPr lang="zh-CN" altLang="en-US" dirty="0">
                <a:solidFill>
                  <a:schemeClr val="bg1"/>
                </a:solidFill>
                <a:latin typeface="KaiTi" panose="02010609060101010101" pitchFamily="49" charset="-122"/>
                <a:ea typeface="KaiTi" panose="02010609060101010101" pitchFamily="49" charset="-122"/>
              </a:rPr>
              <a:t>个内存池，新生代</a:t>
            </a:r>
            <a:r>
              <a:rPr lang="en-US" altLang="zh-CN" dirty="0">
                <a:solidFill>
                  <a:schemeClr val="bg1"/>
                </a:solidFill>
                <a:latin typeface="KaiTi" panose="02010609060101010101" pitchFamily="49" charset="-122"/>
                <a:ea typeface="KaiTi" panose="02010609060101010101" pitchFamily="49" charset="-122"/>
              </a:rPr>
              <a:t>(</a:t>
            </a:r>
            <a:r>
              <a:rPr lang="en" altLang="zh-CN" dirty="0">
                <a:solidFill>
                  <a:schemeClr val="bg1"/>
                </a:solidFill>
                <a:latin typeface="KaiTi" panose="02010609060101010101" pitchFamily="49" charset="-122"/>
                <a:ea typeface="KaiTi" panose="02010609060101010101" pitchFamily="49" charset="-122"/>
              </a:rPr>
              <a:t>Eden space)</a:t>
            </a:r>
            <a:r>
              <a:rPr lang="zh-CN" altLang="en-US" dirty="0">
                <a:solidFill>
                  <a:schemeClr val="bg1"/>
                </a:solidFill>
                <a:latin typeface="KaiTi" panose="02010609060101010101" pitchFamily="49" charset="-122"/>
                <a:ea typeface="KaiTi" panose="02010609060101010101" pitchFamily="49" charset="-122"/>
              </a:rPr>
              <a:t>和存活区</a:t>
            </a:r>
            <a:r>
              <a:rPr lang="en-US" altLang="zh-CN" dirty="0">
                <a:solidFill>
                  <a:schemeClr val="bg1"/>
                </a:solidFill>
                <a:latin typeface="KaiTi" panose="02010609060101010101" pitchFamily="49" charset="-122"/>
                <a:ea typeface="KaiTi" panose="02010609060101010101" pitchFamily="49" charset="-122"/>
              </a:rPr>
              <a:t>(</a:t>
            </a:r>
            <a:r>
              <a:rPr lang="en" altLang="zh-CN" dirty="0">
                <a:solidFill>
                  <a:schemeClr val="bg1"/>
                </a:solidFill>
                <a:latin typeface="KaiTi" panose="02010609060101010101" pitchFamily="49" charset="-122"/>
                <a:ea typeface="KaiTi" panose="02010609060101010101" pitchFamily="49" charset="-122"/>
              </a:rPr>
              <a:t>Survivor space), </a:t>
            </a:r>
            <a:r>
              <a:rPr lang="zh-CN" altLang="en-US" dirty="0">
                <a:solidFill>
                  <a:schemeClr val="bg1"/>
                </a:solidFill>
                <a:latin typeface="KaiTi" panose="02010609060101010101" pitchFamily="49" charset="-122"/>
                <a:ea typeface="KaiTi" panose="02010609060101010101" pitchFamily="49" charset="-122"/>
              </a:rPr>
              <a:t>在大部分 </a:t>
            </a:r>
            <a:r>
              <a:rPr lang="en" altLang="zh-CN" dirty="0">
                <a:solidFill>
                  <a:schemeClr val="bg1"/>
                </a:solidFill>
                <a:latin typeface="KaiTi" panose="02010609060101010101" pitchFamily="49" charset="-122"/>
                <a:ea typeface="KaiTi" panose="02010609060101010101" pitchFamily="49" charset="-122"/>
              </a:rPr>
              <a:t>GC </a:t>
            </a:r>
            <a:r>
              <a:rPr lang="zh-CN" altLang="en-US" dirty="0">
                <a:solidFill>
                  <a:schemeClr val="bg1"/>
                </a:solidFill>
                <a:latin typeface="KaiTi" panose="02010609060101010101" pitchFamily="49" charset="-122"/>
                <a:ea typeface="KaiTi" panose="02010609060101010101" pitchFamily="49" charset="-122"/>
              </a:rPr>
              <a:t>算法中有 </a:t>
            </a:r>
            <a:r>
              <a:rPr lang="en-US" altLang="zh-CN" dirty="0">
                <a:solidFill>
                  <a:schemeClr val="bg1"/>
                </a:solidFill>
                <a:latin typeface="KaiTi" panose="02010609060101010101" pitchFamily="49" charset="-122"/>
                <a:ea typeface="KaiTi" panose="02010609060101010101" pitchFamily="49" charset="-122"/>
              </a:rPr>
              <a:t>2 </a:t>
            </a:r>
            <a:r>
              <a:rPr lang="zh-CN" altLang="en-US" dirty="0">
                <a:solidFill>
                  <a:schemeClr val="bg1"/>
                </a:solidFill>
                <a:latin typeface="KaiTi" panose="02010609060101010101" pitchFamily="49" charset="-122"/>
                <a:ea typeface="KaiTi" panose="02010609060101010101" pitchFamily="49" charset="-122"/>
              </a:rPr>
              <a:t>个存活区</a:t>
            </a:r>
            <a:r>
              <a:rPr lang="en-US" altLang="zh-CN" dirty="0">
                <a:solidFill>
                  <a:schemeClr val="bg1"/>
                </a:solidFill>
                <a:latin typeface="KaiTi" panose="02010609060101010101" pitchFamily="49" charset="-122"/>
                <a:ea typeface="KaiTi" panose="02010609060101010101" pitchFamily="49" charset="-122"/>
              </a:rPr>
              <a:t>(</a:t>
            </a:r>
            <a:r>
              <a:rPr lang="en" altLang="zh-CN" dirty="0">
                <a:solidFill>
                  <a:schemeClr val="bg1"/>
                </a:solidFill>
                <a:latin typeface="KaiTi" panose="02010609060101010101" pitchFamily="49" charset="-122"/>
                <a:ea typeface="KaiTi" panose="02010609060101010101" pitchFamily="49" charset="-122"/>
              </a:rPr>
              <a:t>S0, S1)</a:t>
            </a:r>
            <a:r>
              <a:rPr lang="zh-CN" altLang="e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在我们可 以观察到的任何时刻，</a:t>
            </a:r>
            <a:r>
              <a:rPr lang="en" altLang="zh-CN" dirty="0">
                <a:solidFill>
                  <a:schemeClr val="bg1"/>
                </a:solidFill>
                <a:latin typeface="KaiTi" panose="02010609060101010101" pitchFamily="49" charset="-122"/>
                <a:ea typeface="KaiTi" panose="02010609060101010101" pitchFamily="49" charset="-122"/>
              </a:rPr>
              <a:t>S0 </a:t>
            </a:r>
            <a:r>
              <a:rPr lang="zh-CN" altLang="en-US" dirty="0">
                <a:solidFill>
                  <a:schemeClr val="bg1"/>
                </a:solidFill>
                <a:latin typeface="KaiTi" panose="02010609060101010101" pitchFamily="49" charset="-122"/>
                <a:ea typeface="KaiTi" panose="02010609060101010101" pitchFamily="49" charset="-122"/>
              </a:rPr>
              <a:t>和 </a:t>
            </a:r>
            <a:r>
              <a:rPr lang="en" altLang="zh-CN" dirty="0">
                <a:solidFill>
                  <a:schemeClr val="bg1"/>
                </a:solidFill>
                <a:latin typeface="KaiTi" panose="02010609060101010101" pitchFamily="49" charset="-122"/>
                <a:ea typeface="KaiTi" panose="02010609060101010101" pitchFamily="49" charset="-122"/>
              </a:rPr>
              <a:t>S1 </a:t>
            </a:r>
            <a:r>
              <a:rPr lang="zh-CN" altLang="en-US" dirty="0">
                <a:solidFill>
                  <a:schemeClr val="bg1"/>
                </a:solidFill>
                <a:latin typeface="KaiTi" panose="02010609060101010101" pitchFamily="49" charset="-122"/>
                <a:ea typeface="KaiTi" panose="02010609060101010101" pitchFamily="49" charset="-122"/>
              </a:rPr>
              <a:t>总有一个是空的</a:t>
            </a:r>
            <a:r>
              <a:rPr lang="en-US" altLang="zh-CN" dirty="0">
                <a:solidFill>
                  <a:schemeClr val="bg1"/>
                </a:solidFill>
                <a:latin typeface="KaiTi" panose="02010609060101010101" pitchFamily="49" charset="-122"/>
                <a:ea typeface="KaiTi" panose="02010609060101010101" pitchFamily="49" charset="-122"/>
              </a:rPr>
              <a:t>, </a:t>
            </a:r>
            <a:r>
              <a:rPr lang="zh-CN" altLang="en-US" dirty="0">
                <a:solidFill>
                  <a:schemeClr val="bg1"/>
                </a:solidFill>
                <a:latin typeface="KaiTi" panose="02010609060101010101" pitchFamily="49" charset="-122"/>
                <a:ea typeface="KaiTi" panose="02010609060101010101" pitchFamily="49" charset="-122"/>
              </a:rPr>
              <a:t>但一般较小，也不浪费多少空间。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en" altLang="zh-CN" dirty="0">
                <a:solidFill>
                  <a:schemeClr val="bg1"/>
                </a:solidFill>
                <a:latin typeface="KaiTi" panose="02010609060101010101" pitchFamily="49" charset="-122"/>
                <a:ea typeface="KaiTi" panose="02010609060101010101" pitchFamily="49" charset="-122"/>
              </a:rPr>
              <a:t>Non-Heap </a:t>
            </a:r>
            <a:r>
              <a:rPr lang="zh-CN" altLang="en-US" dirty="0">
                <a:solidFill>
                  <a:schemeClr val="bg1"/>
                </a:solidFill>
                <a:latin typeface="KaiTi" panose="02010609060101010101" pitchFamily="49" charset="-122"/>
                <a:ea typeface="KaiTi" panose="02010609060101010101" pitchFamily="49" charset="-122"/>
              </a:rPr>
              <a:t>本质上还是 </a:t>
            </a:r>
            <a:r>
              <a:rPr lang="en" altLang="zh-CN" dirty="0">
                <a:solidFill>
                  <a:schemeClr val="bg1"/>
                </a:solidFill>
                <a:latin typeface="KaiTi" panose="02010609060101010101" pitchFamily="49" charset="-122"/>
                <a:ea typeface="KaiTi" panose="02010609060101010101" pitchFamily="49" charset="-122"/>
              </a:rPr>
              <a:t>Heap</a:t>
            </a:r>
            <a:r>
              <a:rPr lang="zh-CN" altLang="e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只是一般不归 </a:t>
            </a:r>
            <a:r>
              <a:rPr lang="en" altLang="zh-CN" dirty="0">
                <a:solidFill>
                  <a:schemeClr val="bg1"/>
                </a:solidFill>
                <a:latin typeface="KaiTi" panose="02010609060101010101" pitchFamily="49" charset="-122"/>
                <a:ea typeface="KaiTi" panose="02010609060101010101" pitchFamily="49" charset="-122"/>
              </a:rPr>
              <a:t>GC </a:t>
            </a:r>
            <a:r>
              <a:rPr lang="zh-CN" altLang="en-US" dirty="0">
                <a:solidFill>
                  <a:schemeClr val="bg1"/>
                </a:solidFill>
                <a:latin typeface="KaiTi" panose="02010609060101010101" pitchFamily="49" charset="-122"/>
                <a:ea typeface="KaiTi" panose="02010609060101010101" pitchFamily="49" charset="-122"/>
              </a:rPr>
              <a:t>管理，里面划分为 </a:t>
            </a:r>
            <a:r>
              <a:rPr lang="en-US" altLang="zh-CN" dirty="0">
                <a:solidFill>
                  <a:schemeClr val="bg1"/>
                </a:solidFill>
                <a:latin typeface="KaiTi" panose="02010609060101010101" pitchFamily="49" charset="-122"/>
                <a:ea typeface="KaiTi" panose="02010609060101010101" pitchFamily="49" charset="-122"/>
              </a:rPr>
              <a:t>3 </a:t>
            </a:r>
            <a:r>
              <a:rPr lang="zh-CN" altLang="en-US" dirty="0">
                <a:solidFill>
                  <a:schemeClr val="bg1"/>
                </a:solidFill>
                <a:latin typeface="KaiTi" panose="02010609060101010101" pitchFamily="49" charset="-122"/>
                <a:ea typeface="KaiTi" panose="02010609060101010101" pitchFamily="49" charset="-122"/>
              </a:rPr>
              <a:t>个内存池。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en" altLang="zh-CN" dirty="0">
                <a:solidFill>
                  <a:schemeClr val="bg1"/>
                </a:solidFill>
                <a:latin typeface="KaiTi" panose="02010609060101010101" pitchFamily="49" charset="-122"/>
                <a:ea typeface="KaiTi" panose="02010609060101010101" pitchFamily="49" charset="-122"/>
              </a:rPr>
              <a:t>Metaspace, </a:t>
            </a:r>
            <a:r>
              <a:rPr lang="zh-CN" altLang="en-US" dirty="0">
                <a:solidFill>
                  <a:schemeClr val="bg1"/>
                </a:solidFill>
                <a:latin typeface="KaiTi" panose="02010609060101010101" pitchFamily="49" charset="-122"/>
                <a:ea typeface="KaiTi" panose="02010609060101010101" pitchFamily="49" charset="-122"/>
              </a:rPr>
              <a:t>以前叫持久代</a:t>
            </a:r>
            <a:r>
              <a:rPr lang="en-US" altLang="zh-CN" dirty="0">
                <a:solidFill>
                  <a:schemeClr val="bg1"/>
                </a:solidFill>
                <a:latin typeface="KaiTi" panose="02010609060101010101" pitchFamily="49" charset="-122"/>
                <a:ea typeface="KaiTi" panose="02010609060101010101" pitchFamily="49" charset="-122"/>
              </a:rPr>
              <a:t>(</a:t>
            </a:r>
            <a:r>
              <a:rPr lang="zh-CN" altLang="en-US" dirty="0">
                <a:solidFill>
                  <a:schemeClr val="bg1"/>
                </a:solidFill>
                <a:latin typeface="KaiTi" panose="02010609060101010101" pitchFamily="49" charset="-122"/>
                <a:ea typeface="KaiTi" panose="02010609060101010101" pitchFamily="49" charset="-122"/>
              </a:rPr>
              <a:t>永久代</a:t>
            </a:r>
            <a:r>
              <a:rPr lang="en-US" altLang="zh-CN" dirty="0">
                <a:solidFill>
                  <a:schemeClr val="bg1"/>
                </a:solidFill>
                <a:latin typeface="KaiTi" panose="02010609060101010101" pitchFamily="49" charset="-122"/>
                <a:ea typeface="KaiTi" panose="02010609060101010101" pitchFamily="49" charset="-122"/>
              </a:rPr>
              <a:t>, </a:t>
            </a:r>
            <a:r>
              <a:rPr lang="en" altLang="zh-CN" dirty="0">
                <a:solidFill>
                  <a:schemeClr val="bg1"/>
                </a:solidFill>
                <a:latin typeface="KaiTi" panose="02010609060101010101" pitchFamily="49" charset="-122"/>
                <a:ea typeface="KaiTi" panose="02010609060101010101" pitchFamily="49" charset="-122"/>
              </a:rPr>
              <a:t>Permanent generation), Java8 </a:t>
            </a:r>
            <a:r>
              <a:rPr lang="zh-CN" altLang="en-US" dirty="0">
                <a:solidFill>
                  <a:schemeClr val="bg1"/>
                </a:solidFill>
                <a:latin typeface="KaiTi" panose="02010609060101010101" pitchFamily="49" charset="-122"/>
                <a:ea typeface="KaiTi" panose="02010609060101010101" pitchFamily="49" charset="-122"/>
              </a:rPr>
              <a:t>换了个名字叫 </a:t>
            </a:r>
            <a:r>
              <a:rPr lang="en" altLang="zh-CN" dirty="0">
                <a:solidFill>
                  <a:schemeClr val="bg1"/>
                </a:solidFill>
                <a:latin typeface="KaiTi" panose="02010609060101010101" pitchFamily="49" charset="-122"/>
                <a:ea typeface="KaiTi" panose="02010609060101010101" pitchFamily="49" charset="-122"/>
              </a:rPr>
              <a:t>Metaspace. </a:t>
            </a:r>
          </a:p>
          <a:p>
            <a:pPr marL="285750" indent="-285750">
              <a:buFont typeface="Arial" panose="020B0604020202020204" pitchFamily="34" charset="0"/>
              <a:buChar char="•"/>
            </a:pPr>
            <a:r>
              <a:rPr lang="en" altLang="zh-CN" dirty="0">
                <a:solidFill>
                  <a:schemeClr val="bg1"/>
                </a:solidFill>
                <a:latin typeface="KaiTi" panose="02010609060101010101" pitchFamily="49" charset="-122"/>
                <a:ea typeface="KaiTi" panose="02010609060101010101" pitchFamily="49" charset="-122"/>
              </a:rPr>
              <a:t>CCS, Compressed Class Space, </a:t>
            </a:r>
            <a:r>
              <a:rPr lang="zh-CN" altLang="en-US" dirty="0">
                <a:solidFill>
                  <a:schemeClr val="bg1"/>
                </a:solidFill>
                <a:latin typeface="KaiTi" panose="02010609060101010101" pitchFamily="49" charset="-122"/>
                <a:ea typeface="KaiTi" panose="02010609060101010101" pitchFamily="49" charset="-122"/>
              </a:rPr>
              <a:t>存放 </a:t>
            </a:r>
            <a:r>
              <a:rPr lang="en" altLang="zh-CN" dirty="0">
                <a:solidFill>
                  <a:schemeClr val="bg1"/>
                </a:solidFill>
                <a:latin typeface="KaiTi" panose="02010609060101010101" pitchFamily="49" charset="-122"/>
                <a:ea typeface="KaiTi" panose="02010609060101010101" pitchFamily="49" charset="-122"/>
              </a:rPr>
              <a:t>class </a:t>
            </a:r>
            <a:r>
              <a:rPr lang="zh-CN" altLang="en-US" dirty="0">
                <a:solidFill>
                  <a:schemeClr val="bg1"/>
                </a:solidFill>
                <a:latin typeface="KaiTi" panose="02010609060101010101" pitchFamily="49" charset="-122"/>
                <a:ea typeface="KaiTi" panose="02010609060101010101" pitchFamily="49" charset="-122"/>
              </a:rPr>
              <a:t>信息的，和 </a:t>
            </a:r>
            <a:r>
              <a:rPr lang="en" altLang="zh-CN" dirty="0">
                <a:solidFill>
                  <a:schemeClr val="bg1"/>
                </a:solidFill>
                <a:latin typeface="KaiTi" panose="02010609060101010101" pitchFamily="49" charset="-122"/>
                <a:ea typeface="KaiTi" panose="02010609060101010101" pitchFamily="49" charset="-122"/>
              </a:rPr>
              <a:t>Metaspace </a:t>
            </a:r>
            <a:r>
              <a:rPr lang="zh-CN" altLang="en-US" dirty="0">
                <a:solidFill>
                  <a:schemeClr val="bg1"/>
                </a:solidFill>
                <a:latin typeface="KaiTi" panose="02010609060101010101" pitchFamily="49" charset="-122"/>
                <a:ea typeface="KaiTi" panose="02010609060101010101" pitchFamily="49" charset="-122"/>
              </a:rPr>
              <a:t>有交叉。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en" altLang="zh-CN" dirty="0">
                <a:solidFill>
                  <a:schemeClr val="bg1"/>
                </a:solidFill>
                <a:latin typeface="KaiTi" panose="02010609060101010101" pitchFamily="49" charset="-122"/>
                <a:ea typeface="KaiTi" panose="02010609060101010101" pitchFamily="49" charset="-122"/>
              </a:rPr>
              <a:t>Code Cache, </a:t>
            </a:r>
            <a:r>
              <a:rPr lang="zh-CN" altLang="en-US" dirty="0">
                <a:solidFill>
                  <a:schemeClr val="bg1"/>
                </a:solidFill>
                <a:latin typeface="KaiTi" panose="02010609060101010101" pitchFamily="49" charset="-122"/>
                <a:ea typeface="KaiTi" panose="02010609060101010101" pitchFamily="49" charset="-122"/>
              </a:rPr>
              <a:t>存放 </a:t>
            </a:r>
            <a:r>
              <a:rPr lang="en" altLang="zh-CN" dirty="0">
                <a:solidFill>
                  <a:schemeClr val="bg1"/>
                </a:solidFill>
                <a:latin typeface="KaiTi" panose="02010609060101010101" pitchFamily="49" charset="-122"/>
                <a:ea typeface="KaiTi" panose="02010609060101010101" pitchFamily="49" charset="-122"/>
              </a:rPr>
              <a:t>JIT </a:t>
            </a:r>
            <a:r>
              <a:rPr lang="zh-CN" altLang="en-US" dirty="0">
                <a:solidFill>
                  <a:schemeClr val="bg1"/>
                </a:solidFill>
                <a:latin typeface="KaiTi" panose="02010609060101010101" pitchFamily="49" charset="-122"/>
                <a:ea typeface="KaiTi" panose="02010609060101010101" pitchFamily="49" charset="-122"/>
              </a:rPr>
              <a:t>编译器编译后的本地机器代码。  </a:t>
            </a:r>
            <a:endParaRPr lang="zh-CN" altLang="en-US" dirty="0">
              <a:solidFill>
                <a:schemeClr val="bg1"/>
              </a:solidFill>
              <a:effectLst/>
              <a:latin typeface="KaiTi" panose="02010609060101010101" pitchFamily="49" charset="-122"/>
              <a:ea typeface="KaiTi" panose="02010609060101010101" pitchFamily="49" charset="-122"/>
            </a:endParaRPr>
          </a:p>
          <a:p>
            <a:endParaRPr kumimoji="1" lang="zh-CN" altLang="en-US" dirty="0"/>
          </a:p>
        </p:txBody>
      </p:sp>
      <p:pic>
        <p:nvPicPr>
          <p:cNvPr id="4" name="图片 3">
            <a:extLst>
              <a:ext uri="{FF2B5EF4-FFF2-40B4-BE49-F238E27FC236}">
                <a16:creationId xmlns:a16="http://schemas.microsoft.com/office/drawing/2014/main" id="{93E0267D-E11E-5E44-BC16-8903F412BD30}"/>
              </a:ext>
            </a:extLst>
          </p:cNvPr>
          <p:cNvPicPr>
            <a:picLocks noChangeAspect="1"/>
          </p:cNvPicPr>
          <p:nvPr/>
        </p:nvPicPr>
        <p:blipFill>
          <a:blip r:embed="rId2"/>
          <a:stretch>
            <a:fillRect/>
          </a:stretch>
        </p:blipFill>
        <p:spPr>
          <a:xfrm>
            <a:off x="586233" y="1933010"/>
            <a:ext cx="4745920" cy="3237576"/>
          </a:xfrm>
          <a:prstGeom prst="rect">
            <a:avLst/>
          </a:prstGeom>
        </p:spPr>
      </p:pic>
    </p:spTree>
    <p:extLst>
      <p:ext uri="{BB962C8B-B14F-4D97-AF65-F5344CB8AC3E}">
        <p14:creationId xmlns:p14="http://schemas.microsoft.com/office/powerpoint/2010/main" val="2163473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en" altLang="zh-CN" sz="3600" b="1" dirty="0">
                <a:solidFill>
                  <a:srgbClr val="00B0F0"/>
                </a:solidFill>
                <a:latin typeface="KaiTi" panose="02010609060101010101" pitchFamily="49" charset="-122"/>
                <a:ea typeface="KaiTi" panose="02010609060101010101" pitchFamily="49" charset="-122"/>
              </a:rPr>
              <a:t>GC </a:t>
            </a:r>
            <a:r>
              <a:rPr lang="zh-CN" altLang="en-US" sz="3600" b="1" dirty="0">
                <a:solidFill>
                  <a:srgbClr val="00B0F0"/>
                </a:solidFill>
                <a:latin typeface="KaiTi" panose="02010609060101010101" pitchFamily="49" charset="-122"/>
                <a:ea typeface="KaiTi" panose="02010609060101010101" pitchFamily="49" charset="-122"/>
              </a:rPr>
              <a:t>的背景与一般原理 </a:t>
            </a:r>
            <a:endParaRPr lang="zh-CN" altLang="en-US" sz="3600" dirty="0">
              <a:solidFill>
                <a:srgbClr val="00B0F0"/>
              </a:solidFill>
              <a:effectLst/>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838200" y="1531688"/>
            <a:ext cx="7391400" cy="4524315"/>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引用计数器：出现对对象的引用时，引用计数器值加</a:t>
            </a:r>
            <a:r>
              <a:rPr lang="en-US" altLang="zh-CN" dirty="0">
                <a:solidFill>
                  <a:schemeClr val="bg1"/>
                </a:solidFill>
                <a:latin typeface="KaiTi" panose="02010609060101010101" pitchFamily="49" charset="-122"/>
                <a:ea typeface="KaiTi" panose="02010609060101010101" pitchFamily="49" charset="-122"/>
              </a:rPr>
              <a:t>1</a:t>
            </a:r>
            <a:r>
              <a:rPr lang="zh-CN" altLang="en-US" dirty="0">
                <a:solidFill>
                  <a:schemeClr val="bg1"/>
                </a:solidFill>
                <a:latin typeface="KaiTi" panose="02010609060101010101" pitchFamily="49" charset="-122"/>
                <a:ea typeface="KaiTi" panose="02010609060101010101" pitchFamily="49" charset="-122"/>
              </a:rPr>
              <a:t>。当引用计数器变为</a:t>
            </a:r>
            <a:r>
              <a:rPr lang="en-US" altLang="zh-CN" dirty="0">
                <a:solidFill>
                  <a:schemeClr val="bg1"/>
                </a:solidFill>
                <a:latin typeface="KaiTi" panose="02010609060101010101" pitchFamily="49" charset="-122"/>
                <a:ea typeface="KaiTi" panose="02010609060101010101" pitchFamily="49" charset="-122"/>
              </a:rPr>
              <a:t>0</a:t>
            </a:r>
            <a:r>
              <a:rPr lang="zh-CN" altLang="en-US" dirty="0">
                <a:solidFill>
                  <a:schemeClr val="bg1"/>
                </a:solidFill>
                <a:latin typeface="KaiTi" panose="02010609060101010101" pitchFamily="49" charset="-122"/>
                <a:ea typeface="KaiTi" panose="02010609060101010101" pitchFamily="49" charset="-122"/>
              </a:rPr>
              <a:t>，将该对象清除。</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循环引用：</a:t>
            </a:r>
            <a:r>
              <a:rPr lang="en-US" altLang="zh-CN" dirty="0">
                <a:solidFill>
                  <a:schemeClr val="bg1"/>
                </a:solidFill>
                <a:latin typeface="KaiTi" panose="02010609060101010101" pitchFamily="49" charset="-122"/>
                <a:ea typeface="KaiTi" panose="02010609060101010101" pitchFamily="49" charset="-122"/>
              </a:rPr>
              <a:t> A -&gt; B -&gt; C -&gt;A</a:t>
            </a:r>
            <a:r>
              <a:rPr lang="zh-CN" altLang="en-US" dirty="0">
                <a:solidFill>
                  <a:schemeClr val="bg1"/>
                </a:solidFill>
                <a:latin typeface="KaiTi" panose="02010609060101010101" pitchFamily="49" charset="-122"/>
                <a:ea typeface="KaiTi" panose="02010609060101010101" pitchFamily="49" charset="-122"/>
              </a:rPr>
              <a:t>，导致形成一个环，大家的计数永远不为 </a:t>
            </a:r>
            <a:r>
              <a:rPr lang="en-US" altLang="zh-CN" dirty="0">
                <a:solidFill>
                  <a:schemeClr val="bg1"/>
                </a:solidFill>
                <a:latin typeface="KaiTi" panose="02010609060101010101" pitchFamily="49" charset="-122"/>
                <a:ea typeface="KaiTi" panose="02010609060101010101" pitchFamily="49" charset="-122"/>
              </a:rPr>
              <a:t>0 (</a:t>
            </a:r>
            <a:r>
              <a:rPr lang="zh-CN" altLang="en-US" dirty="0">
                <a:solidFill>
                  <a:schemeClr val="bg1"/>
                </a:solidFill>
                <a:latin typeface="KaiTi" panose="02010609060101010101" pitchFamily="49" charset="-122"/>
                <a:ea typeface="KaiTi" panose="02010609060101010101" pitchFamily="49" charset="-122"/>
              </a:rPr>
              <a:t>跟线程、事务死锁一个道理</a:t>
            </a:r>
            <a:r>
              <a:rPr lang="en-US" altLang="zh-CN" dirty="0">
                <a:solidFill>
                  <a:schemeClr val="bg1"/>
                </a:solidFill>
                <a:latin typeface="KaiTi" panose="02010609060101010101" pitchFamily="49" charset="-122"/>
                <a:ea typeface="KaiTi" panose="02010609060101010101" pitchFamily="49" charset="-122"/>
              </a:rPr>
              <a:t>) </a:t>
            </a:r>
            <a:r>
              <a:rPr lang="zh-CN" altLang="en-US" dirty="0">
                <a:solidFill>
                  <a:schemeClr val="bg1"/>
                </a:solidFill>
                <a:latin typeface="KaiTi" panose="02010609060101010101" pitchFamily="49" charset="-122"/>
                <a:ea typeface="KaiTi" panose="02010609060101010101" pitchFamily="49" charset="-122"/>
              </a:rPr>
              <a:t>，从而导致的后果就是这部分内存没法再用早成功内存泄漏</a:t>
            </a:r>
            <a:r>
              <a:rPr lang="en-US" altLang="zh-CN" dirty="0">
                <a:solidFill>
                  <a:schemeClr val="bg1"/>
                </a:solidFill>
                <a:latin typeface="KaiTi" panose="02010609060101010101" pitchFamily="49" charset="-122"/>
                <a:ea typeface="KaiTi" panose="02010609060101010101" pitchFamily="49" charset="-122"/>
              </a:rPr>
              <a:t>-&gt;</a:t>
            </a:r>
            <a:r>
              <a:rPr lang="zh-CN" altLang="en-US" dirty="0">
                <a:solidFill>
                  <a:schemeClr val="bg1"/>
                </a:solidFill>
                <a:latin typeface="KaiTi" panose="02010609060101010101" pitchFamily="49" charset="-122"/>
                <a:ea typeface="KaiTi" panose="02010609060101010101" pitchFamily="49" charset="-122"/>
              </a:rPr>
              <a:t>内存溢出 </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改进：引用计数</a:t>
            </a:r>
            <a:r>
              <a:rPr lang="en-US" altLang="zh-CN" dirty="0">
                <a:solidFill>
                  <a:schemeClr val="bg1"/>
                </a:solidFill>
                <a:latin typeface="KaiTi" panose="02010609060101010101" pitchFamily="49" charset="-122"/>
                <a:ea typeface="KaiTi" panose="02010609060101010101" pitchFamily="49" charset="-122"/>
              </a:rPr>
              <a:t>-&gt;</a:t>
            </a:r>
            <a:r>
              <a:rPr lang="zh-CN" altLang="en-US" dirty="0">
                <a:solidFill>
                  <a:schemeClr val="bg1"/>
                </a:solidFill>
                <a:latin typeface="KaiTi" panose="02010609060101010101" pitchFamily="49" charset="-122"/>
                <a:ea typeface="KaiTi" panose="02010609060101010101" pitchFamily="49" charset="-122"/>
              </a:rPr>
              <a:t>引用跟踪 </a:t>
            </a:r>
          </a:p>
          <a:p>
            <a:pPr marL="285750" indent="-285750">
              <a:buFont typeface="Arial" panose="020B0604020202020204" pitchFamily="34" charset="0"/>
              <a:buChar char="•"/>
            </a:pP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在</a:t>
            </a:r>
            <a:r>
              <a:rPr lang="en" altLang="zh-CN" dirty="0">
                <a:solidFill>
                  <a:schemeClr val="bg1"/>
                </a:solidFill>
                <a:latin typeface="KaiTi" panose="02010609060101010101" pitchFamily="49" charset="-122"/>
                <a:ea typeface="KaiTi" panose="02010609060101010101" pitchFamily="49" charset="-122"/>
              </a:rPr>
              <a:t>Java</a:t>
            </a:r>
            <a:r>
              <a:rPr lang="zh-CN" altLang="en-US" dirty="0">
                <a:solidFill>
                  <a:schemeClr val="bg1"/>
                </a:solidFill>
                <a:latin typeface="KaiTi" panose="02010609060101010101" pitchFamily="49" charset="-122"/>
                <a:ea typeface="KaiTi" panose="02010609060101010101" pitchFamily="49" charset="-122"/>
              </a:rPr>
              <a:t>语言中，可作为</a:t>
            </a:r>
            <a:r>
              <a:rPr lang="en" altLang="zh-CN" dirty="0">
                <a:solidFill>
                  <a:schemeClr val="bg1"/>
                </a:solidFill>
                <a:latin typeface="KaiTi" panose="02010609060101010101" pitchFamily="49" charset="-122"/>
                <a:ea typeface="KaiTi" panose="02010609060101010101" pitchFamily="49" charset="-122"/>
              </a:rPr>
              <a:t>GC Roots</a:t>
            </a:r>
            <a:r>
              <a:rPr lang="zh-CN" altLang="en-US" dirty="0">
                <a:solidFill>
                  <a:schemeClr val="bg1"/>
                </a:solidFill>
                <a:latin typeface="KaiTi" panose="02010609060101010101" pitchFamily="49" charset="-122"/>
                <a:ea typeface="KaiTi" panose="02010609060101010101" pitchFamily="49" charset="-122"/>
              </a:rPr>
              <a:t>的对象包括下面几种：</a:t>
            </a:r>
          </a:p>
          <a:p>
            <a:pPr marL="742950" lvl="1"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正在执行方法中的局部变量和输入参数。</a:t>
            </a:r>
          </a:p>
          <a:p>
            <a:pPr marL="742950" lvl="1"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方法区中类静态属性引用的对象。</a:t>
            </a:r>
          </a:p>
          <a:p>
            <a:pPr marL="742950" lvl="1"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方法区中常量引用的对象。</a:t>
            </a:r>
          </a:p>
          <a:p>
            <a:pPr marL="742950" lvl="1"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本地方法栈中</a:t>
            </a:r>
            <a:r>
              <a:rPr lang="en" altLang="zh-CN" dirty="0">
                <a:solidFill>
                  <a:schemeClr val="bg1"/>
                </a:solidFill>
                <a:latin typeface="KaiTi" panose="02010609060101010101" pitchFamily="49" charset="-122"/>
                <a:ea typeface="KaiTi" panose="02010609060101010101" pitchFamily="49" charset="-122"/>
              </a:rPr>
              <a:t>JNI</a:t>
            </a:r>
            <a:r>
              <a:rPr lang="zh-CN" altLang="en-US" dirty="0">
                <a:solidFill>
                  <a:schemeClr val="bg1"/>
                </a:solidFill>
                <a:latin typeface="KaiTi" panose="02010609060101010101" pitchFamily="49" charset="-122"/>
                <a:ea typeface="KaiTi" panose="02010609060101010101" pitchFamily="49" charset="-122"/>
              </a:rPr>
              <a:t>引用。</a:t>
            </a:r>
            <a:endParaRPr lang="en-US" altLang="zh-CN" dirty="0">
              <a:solidFill>
                <a:schemeClr val="bg1"/>
              </a:solidFill>
              <a:latin typeface="KaiTi" panose="02010609060101010101" pitchFamily="49" charset="-122"/>
              <a:ea typeface="KaiTi" panose="02010609060101010101" pitchFamily="49" charset="-122"/>
            </a:endParaRPr>
          </a:p>
          <a:p>
            <a:pPr marL="742950" lvl="1" indent="-285750">
              <a:buFont typeface="Arial" panose="020B0604020202020204" pitchFamily="34" charset="0"/>
              <a:buChar char="•"/>
            </a:pPr>
            <a:r>
              <a:rPr lang="zh-CN" altLang="en-US" dirty="0">
                <a:solidFill>
                  <a:schemeClr val="bg1"/>
                </a:solidFill>
                <a:latin typeface="KaiTi" panose="02010609060101010101" pitchFamily="49" charset="-122"/>
                <a:ea typeface="KaiTi" panose="02010609060101010101" pitchFamily="49" charset="-122"/>
              </a:rPr>
              <a:t>跨代 </a:t>
            </a:r>
            <a:r>
              <a:rPr lang="en" altLang="zh-CN" dirty="0">
                <a:solidFill>
                  <a:schemeClr val="bg1"/>
                </a:solidFill>
              </a:rPr>
              <a:t>Remember Set</a:t>
            </a:r>
            <a:endParaRPr lang="zh-CN" altLang="en-US" dirty="0">
              <a:solidFill>
                <a:schemeClr val="bg1"/>
              </a:solidFill>
              <a:latin typeface="KaiTi" panose="02010609060101010101" pitchFamily="49" charset="-122"/>
              <a:ea typeface="KaiTi" panose="02010609060101010101" pitchFamily="49" charset="-122"/>
            </a:endParaRPr>
          </a:p>
          <a:p>
            <a:endParaRPr lang="zh-CN" altLang="en-US" dirty="0">
              <a:solidFill>
                <a:schemeClr val="bg1"/>
              </a:solidFill>
              <a:latin typeface="KaiTi" panose="02010609060101010101" pitchFamily="49" charset="-122"/>
              <a:ea typeface="KaiTi" panose="02010609060101010101" pitchFamily="49" charset="-122"/>
            </a:endParaRPr>
          </a:p>
        </p:txBody>
      </p:sp>
      <p:pic>
        <p:nvPicPr>
          <p:cNvPr id="3" name="图片 2">
            <a:extLst>
              <a:ext uri="{FF2B5EF4-FFF2-40B4-BE49-F238E27FC236}">
                <a16:creationId xmlns:a16="http://schemas.microsoft.com/office/drawing/2014/main" id="{BC3285EF-6987-F445-9C09-960ABCC716F5}"/>
              </a:ext>
            </a:extLst>
          </p:cNvPr>
          <p:cNvPicPr>
            <a:picLocks noChangeAspect="1"/>
          </p:cNvPicPr>
          <p:nvPr/>
        </p:nvPicPr>
        <p:blipFill>
          <a:blip r:embed="rId2"/>
          <a:stretch>
            <a:fillRect/>
          </a:stretch>
        </p:blipFill>
        <p:spPr>
          <a:xfrm>
            <a:off x="6956721" y="3554506"/>
            <a:ext cx="3959302" cy="2153397"/>
          </a:xfrm>
          <a:prstGeom prst="rect">
            <a:avLst/>
          </a:prstGeom>
        </p:spPr>
      </p:pic>
    </p:spTree>
    <p:extLst>
      <p:ext uri="{BB962C8B-B14F-4D97-AF65-F5344CB8AC3E}">
        <p14:creationId xmlns:p14="http://schemas.microsoft.com/office/powerpoint/2010/main" val="21504212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D412DE-4BEC-A940-826C-82CB2E5767D6}"/>
              </a:ext>
            </a:extLst>
          </p:cNvPr>
          <p:cNvSpPr>
            <a:spLocks noGrp="1"/>
          </p:cNvSpPr>
          <p:nvPr>
            <p:ph type="title"/>
          </p:nvPr>
        </p:nvSpPr>
        <p:spPr/>
        <p:txBody>
          <a:bodyPr>
            <a:normAutofit/>
          </a:bodyPr>
          <a:lstStyle/>
          <a:p>
            <a:r>
              <a:rPr lang="zh-CN" altLang="en-US" sz="3600" b="1" dirty="0">
                <a:solidFill>
                  <a:srgbClr val="00B0F0"/>
                </a:solidFill>
                <a:latin typeface="KaiTi" panose="02010609060101010101" pitchFamily="49" charset="-122"/>
                <a:ea typeface="KaiTi" panose="02010609060101010101" pitchFamily="49" charset="-122"/>
              </a:rPr>
              <a:t>标记清除算法（</a:t>
            </a:r>
            <a:r>
              <a:rPr lang="en-US" altLang="zh-CN" sz="3600" b="1" dirty="0">
                <a:solidFill>
                  <a:srgbClr val="00B0F0"/>
                </a:solidFill>
                <a:latin typeface="KaiTi" panose="02010609060101010101" pitchFamily="49" charset="-122"/>
                <a:ea typeface="KaiTi" panose="02010609060101010101" pitchFamily="49" charset="-122"/>
              </a:rPr>
              <a:t>Mark</a:t>
            </a:r>
            <a:r>
              <a:rPr lang="zh-CN" altLang="en-US" sz="3600" b="1" dirty="0">
                <a:solidFill>
                  <a:srgbClr val="00B0F0"/>
                </a:solidFill>
                <a:latin typeface="KaiTi" panose="02010609060101010101" pitchFamily="49" charset="-122"/>
                <a:ea typeface="KaiTi" panose="02010609060101010101" pitchFamily="49" charset="-122"/>
              </a:rPr>
              <a:t> </a:t>
            </a:r>
            <a:r>
              <a:rPr lang="en-US" altLang="zh-CN" sz="3600" b="1" dirty="0">
                <a:solidFill>
                  <a:srgbClr val="00B0F0"/>
                </a:solidFill>
                <a:latin typeface="KaiTi" panose="02010609060101010101" pitchFamily="49" charset="-122"/>
                <a:ea typeface="KaiTi" panose="02010609060101010101" pitchFamily="49" charset="-122"/>
              </a:rPr>
              <a:t>And</a:t>
            </a:r>
            <a:r>
              <a:rPr lang="zh-CN" altLang="en-US" sz="3600" b="1" dirty="0">
                <a:solidFill>
                  <a:srgbClr val="00B0F0"/>
                </a:solidFill>
                <a:latin typeface="KaiTi" panose="02010609060101010101" pitchFamily="49" charset="-122"/>
                <a:ea typeface="KaiTi" panose="02010609060101010101" pitchFamily="49" charset="-122"/>
              </a:rPr>
              <a:t> </a:t>
            </a:r>
            <a:r>
              <a:rPr lang="en-US" altLang="zh-CN" sz="3600" b="1" dirty="0">
                <a:solidFill>
                  <a:srgbClr val="00B0F0"/>
                </a:solidFill>
                <a:latin typeface="KaiTi" panose="02010609060101010101" pitchFamily="49" charset="-122"/>
                <a:ea typeface="KaiTi" panose="02010609060101010101" pitchFamily="49" charset="-122"/>
              </a:rPr>
              <a:t>Sweep</a:t>
            </a:r>
            <a:r>
              <a:rPr lang="zh-CN" altLang="en-US" sz="3600" b="1" dirty="0">
                <a:solidFill>
                  <a:srgbClr val="00B0F0"/>
                </a:solidFill>
                <a:latin typeface="KaiTi" panose="02010609060101010101" pitchFamily="49" charset="-122"/>
                <a:ea typeface="KaiTi" panose="02010609060101010101" pitchFamily="49" charset="-122"/>
              </a:rPr>
              <a:t>）</a:t>
            </a:r>
            <a:endParaRPr lang="zh-CN" altLang="en-US" sz="3600" dirty="0">
              <a:solidFill>
                <a:srgbClr val="00B0F0"/>
              </a:solidFill>
              <a:effectLst/>
              <a:latin typeface="KaiTi" panose="02010609060101010101" pitchFamily="49" charset="-122"/>
              <a:ea typeface="KaiTi" panose="02010609060101010101" pitchFamily="49" charset="-122"/>
            </a:endParaRPr>
          </a:p>
        </p:txBody>
      </p:sp>
      <p:sp>
        <p:nvSpPr>
          <p:cNvPr id="8" name="文本框 7">
            <a:extLst>
              <a:ext uri="{FF2B5EF4-FFF2-40B4-BE49-F238E27FC236}">
                <a16:creationId xmlns:a16="http://schemas.microsoft.com/office/drawing/2014/main" id="{B325EFCF-56DB-8E42-B6C4-C9B1A0C27DB3}"/>
              </a:ext>
            </a:extLst>
          </p:cNvPr>
          <p:cNvSpPr txBox="1"/>
          <p:nvPr/>
        </p:nvSpPr>
        <p:spPr>
          <a:xfrm>
            <a:off x="4558554" y="1854417"/>
            <a:ext cx="6082553" cy="3693319"/>
          </a:xfrm>
          <a:prstGeom prst="rect">
            <a:avLst/>
          </a:prstGeom>
          <a:noFill/>
        </p:spPr>
        <p:txBody>
          <a:bodyPr wrap="square" rtlCol="0">
            <a:spAutoFit/>
          </a:bodyPr>
          <a:lstStyle/>
          <a:p>
            <a:pPr marL="285750" indent="-285750">
              <a:buFont typeface="Arial" panose="020B0604020202020204" pitchFamily="34" charset="0"/>
              <a:buChar char="•"/>
            </a:pPr>
            <a:r>
              <a:rPr lang="en" altLang="zh-CN" dirty="0">
                <a:solidFill>
                  <a:schemeClr val="bg1"/>
                </a:solidFill>
                <a:latin typeface="KaiTi" panose="02010609060101010101" pitchFamily="49" charset="-122"/>
                <a:ea typeface="KaiTi" panose="02010609060101010101" pitchFamily="49" charset="-122"/>
              </a:rPr>
              <a:t>Marking(</a:t>
            </a:r>
            <a:r>
              <a:rPr lang="zh-CN" altLang="en-US" dirty="0">
                <a:solidFill>
                  <a:schemeClr val="bg1"/>
                </a:solidFill>
                <a:latin typeface="KaiTi" panose="02010609060101010101" pitchFamily="49" charset="-122"/>
                <a:ea typeface="KaiTi" panose="02010609060101010101" pitchFamily="49" charset="-122"/>
              </a:rPr>
              <a:t>标记</a:t>
            </a:r>
            <a:r>
              <a:rPr lang="en-US" altLang="zh-CN" dirty="0">
                <a:solidFill>
                  <a:schemeClr val="bg1"/>
                </a:solidFill>
                <a:latin typeface="KaiTi" panose="02010609060101010101" pitchFamily="49" charset="-122"/>
                <a:ea typeface="KaiTi" panose="02010609060101010101" pitchFamily="49" charset="-122"/>
              </a:rPr>
              <a:t>): </a:t>
            </a:r>
            <a:r>
              <a:rPr lang="zh-CN" altLang="en-US" dirty="0">
                <a:solidFill>
                  <a:schemeClr val="bg1"/>
                </a:solidFill>
                <a:latin typeface="KaiTi" panose="02010609060101010101" pitchFamily="49" charset="-122"/>
                <a:ea typeface="KaiTi" panose="02010609060101010101" pitchFamily="49" charset="-122"/>
              </a:rPr>
              <a:t>遍历所有的可达对象，并在本地内存</a:t>
            </a:r>
            <a:r>
              <a:rPr lang="en-US" altLang="zh-CN" dirty="0">
                <a:solidFill>
                  <a:schemeClr val="bg1"/>
                </a:solidFill>
                <a:latin typeface="KaiTi" panose="02010609060101010101" pitchFamily="49" charset="-122"/>
                <a:ea typeface="KaiTi" panose="02010609060101010101" pitchFamily="49" charset="-122"/>
              </a:rPr>
              <a:t>(</a:t>
            </a:r>
            <a:r>
              <a:rPr lang="en" altLang="zh-CN" dirty="0">
                <a:solidFill>
                  <a:schemeClr val="bg1"/>
                </a:solidFill>
                <a:latin typeface="KaiTi" panose="02010609060101010101" pitchFamily="49" charset="-122"/>
                <a:ea typeface="KaiTi" panose="02010609060101010101" pitchFamily="49" charset="-122"/>
              </a:rPr>
              <a:t>native)</a:t>
            </a:r>
            <a:r>
              <a:rPr lang="zh-CN" altLang="en-US" dirty="0">
                <a:solidFill>
                  <a:schemeClr val="bg1"/>
                </a:solidFill>
                <a:latin typeface="KaiTi" panose="02010609060101010101" pitchFamily="49" charset="-122"/>
                <a:ea typeface="KaiTi" panose="02010609060101010101" pitchFamily="49" charset="-122"/>
              </a:rPr>
              <a:t>中分门别类记下。 </a:t>
            </a:r>
          </a:p>
          <a:p>
            <a:pPr marL="285750" indent="-285750">
              <a:buFont typeface="Arial" panose="020B0604020202020204" pitchFamily="34" charset="0"/>
              <a:buChar char="•"/>
            </a:pPr>
            <a:r>
              <a:rPr lang="en" altLang="zh-CN" dirty="0">
                <a:solidFill>
                  <a:schemeClr val="bg1"/>
                </a:solidFill>
                <a:latin typeface="KaiTi" panose="02010609060101010101" pitchFamily="49" charset="-122"/>
                <a:ea typeface="KaiTi" panose="02010609060101010101" pitchFamily="49" charset="-122"/>
              </a:rPr>
              <a:t>Sweeping(</a:t>
            </a:r>
            <a:r>
              <a:rPr lang="zh-CN" altLang="en-US" dirty="0">
                <a:solidFill>
                  <a:schemeClr val="bg1"/>
                </a:solidFill>
                <a:latin typeface="KaiTi" panose="02010609060101010101" pitchFamily="49" charset="-122"/>
                <a:ea typeface="KaiTi" panose="02010609060101010101" pitchFamily="49" charset="-122"/>
              </a:rPr>
              <a:t>清除</a:t>
            </a:r>
            <a:r>
              <a:rPr lang="en-US" altLang="zh-CN" dirty="0">
                <a:solidFill>
                  <a:schemeClr val="bg1"/>
                </a:solidFill>
                <a:latin typeface="KaiTi" panose="02010609060101010101" pitchFamily="49" charset="-122"/>
                <a:ea typeface="KaiTi" panose="02010609060101010101" pitchFamily="49" charset="-122"/>
              </a:rPr>
              <a:t>): </a:t>
            </a:r>
            <a:r>
              <a:rPr lang="zh-CN" altLang="en-US" dirty="0">
                <a:solidFill>
                  <a:schemeClr val="bg1"/>
                </a:solidFill>
                <a:latin typeface="KaiTi" panose="02010609060101010101" pitchFamily="49" charset="-122"/>
                <a:ea typeface="KaiTi" panose="02010609060101010101" pitchFamily="49" charset="-122"/>
              </a:rPr>
              <a:t>这一步保证了，不可达对象所占用的内存，在之后进行内存分配时可以重用</a:t>
            </a:r>
            <a:endParaRPr lang="en-US" altLang="zh-CN" dirty="0">
              <a:solidFill>
                <a:schemeClr val="bg1"/>
              </a:solidFill>
              <a:latin typeface="KaiTi" panose="02010609060101010101" pitchFamily="49" charset="-122"/>
              <a:ea typeface="KaiTi" panose="02010609060101010101" pitchFamily="49" charset="-122"/>
            </a:endParaRPr>
          </a:p>
          <a:p>
            <a:pPr marL="285750" indent="-285750">
              <a:buFont typeface="Arial" panose="020B0604020202020204" pitchFamily="34" charset="0"/>
              <a:buChar char="•"/>
            </a:pPr>
            <a:endParaRPr lang="en-US" altLang="zh-CN" dirty="0">
              <a:solidFill>
                <a:schemeClr val="bg1"/>
              </a:solidFill>
              <a:latin typeface="KaiTi" panose="02010609060101010101" pitchFamily="49" charset="-122"/>
              <a:ea typeface="KaiTi" panose="02010609060101010101" pitchFamily="49" charset="-122"/>
            </a:endParaRPr>
          </a:p>
          <a:p>
            <a:r>
              <a:rPr lang="zh-CN" altLang="en-US" dirty="0">
                <a:solidFill>
                  <a:schemeClr val="bg1"/>
                </a:solidFill>
                <a:latin typeface="KaiTi" panose="02010609060101010101" pitchFamily="49" charset="-122"/>
                <a:ea typeface="KaiTi" panose="02010609060101010101" pitchFamily="49" charset="-122"/>
              </a:rPr>
              <a:t>带来问题：</a:t>
            </a:r>
            <a:endParaRPr lang="en-US" altLang="zh-CN" dirty="0">
              <a:solidFill>
                <a:schemeClr val="bg1"/>
              </a:solidFill>
              <a:latin typeface="KaiTi" panose="02010609060101010101" pitchFamily="49" charset="-122"/>
              <a:ea typeface="KaiTi" panose="02010609060101010101" pitchFamily="49" charset="-122"/>
            </a:endParaRPr>
          </a:p>
          <a:p>
            <a:pPr marL="342900" indent="-342900">
              <a:buFont typeface="+mj-lt"/>
              <a:buAutoNum type="arabicPeriod"/>
            </a:pPr>
            <a:r>
              <a:rPr lang="zh-CN" altLang="en-US" dirty="0">
                <a:solidFill>
                  <a:schemeClr val="bg1"/>
                </a:solidFill>
                <a:latin typeface="KaiTi" panose="02010609060101010101" pitchFamily="49" charset="-122"/>
                <a:ea typeface="KaiTi" panose="02010609060101010101" pitchFamily="49" charset="-122"/>
              </a:rPr>
              <a:t>一个是效率问题，标记和清除两个过程的效率都不高。因为标记和清除都需要 </a:t>
            </a:r>
            <a:r>
              <a:rPr lang="en-US" altLang="zh-CN" dirty="0">
                <a:solidFill>
                  <a:schemeClr val="bg1"/>
                </a:solidFill>
                <a:latin typeface="KaiTi" panose="02010609060101010101" pitchFamily="49" charset="-122"/>
                <a:ea typeface="KaiTi" panose="02010609060101010101" pitchFamily="49" charset="-122"/>
              </a:rPr>
              <a:t>STW</a:t>
            </a:r>
            <a:r>
              <a:rPr lang="zh-CN" altLang="en-US" dirty="0">
                <a:solidFill>
                  <a:schemeClr val="bg1"/>
                </a:solidFill>
                <a:latin typeface="KaiTi" panose="02010609060101010101" pitchFamily="49" charset="-122"/>
                <a:ea typeface="KaiTi" panose="02010609060101010101" pitchFamily="49" charset="-122"/>
              </a:rPr>
              <a:t>（</a:t>
            </a:r>
            <a:r>
              <a:rPr lang="en-US" altLang="zh-CN" dirty="0">
                <a:solidFill>
                  <a:schemeClr val="bg1"/>
                </a:solidFill>
                <a:latin typeface="KaiTi" panose="02010609060101010101" pitchFamily="49" charset="-122"/>
                <a:ea typeface="KaiTi" panose="02010609060101010101" pitchFamily="49" charset="-122"/>
              </a:rPr>
              <a:t>Stop</a:t>
            </a:r>
            <a:r>
              <a:rPr lang="zh-CN" altLang="en-US" dirty="0">
                <a:solidFill>
                  <a:schemeClr val="bg1"/>
                </a:solidFill>
                <a:latin typeface="KaiTi" panose="02010609060101010101" pitchFamily="49" charset="-122"/>
                <a:ea typeface="KaiTi" panose="02010609060101010101" pitchFamily="49" charset="-122"/>
              </a:rPr>
              <a:t> </a:t>
            </a:r>
            <a:r>
              <a:rPr lang="en-US" altLang="zh-CN" dirty="0">
                <a:solidFill>
                  <a:schemeClr val="bg1"/>
                </a:solidFill>
                <a:latin typeface="KaiTi" panose="02010609060101010101" pitchFamily="49" charset="-122"/>
                <a:ea typeface="KaiTi" panose="02010609060101010101" pitchFamily="49" charset="-122"/>
              </a:rPr>
              <a:t>The</a:t>
            </a:r>
            <a:r>
              <a:rPr lang="zh-CN" altLang="en-US" dirty="0">
                <a:solidFill>
                  <a:schemeClr val="bg1"/>
                </a:solidFill>
                <a:latin typeface="KaiTi" panose="02010609060101010101" pitchFamily="49" charset="-122"/>
                <a:ea typeface="KaiTi" panose="02010609060101010101" pitchFamily="49" charset="-122"/>
              </a:rPr>
              <a:t> </a:t>
            </a:r>
            <a:r>
              <a:rPr lang="en-US" altLang="zh-CN" dirty="0">
                <a:solidFill>
                  <a:schemeClr val="bg1"/>
                </a:solidFill>
                <a:latin typeface="KaiTi" panose="02010609060101010101" pitchFamily="49" charset="-122"/>
                <a:ea typeface="KaiTi" panose="02010609060101010101" pitchFamily="49" charset="-122"/>
              </a:rPr>
              <a:t>World</a:t>
            </a:r>
            <a:r>
              <a:rPr lang="zh-CN" altLang="en-US" dirty="0">
                <a:solidFill>
                  <a:schemeClr val="bg1"/>
                </a:solidFill>
                <a:latin typeface="KaiTi" panose="02010609060101010101" pitchFamily="49" charset="-122"/>
                <a:ea typeface="KaiTi" panose="02010609060101010101" pitchFamily="49" charset="-122"/>
              </a:rPr>
              <a:t>），让程序线程停下来做</a:t>
            </a:r>
            <a:r>
              <a:rPr lang="en-US" altLang="zh-CN" dirty="0">
                <a:solidFill>
                  <a:schemeClr val="bg1"/>
                </a:solidFill>
                <a:latin typeface="KaiTi" panose="02010609060101010101" pitchFamily="49" charset="-122"/>
                <a:ea typeface="KaiTi" panose="02010609060101010101" pitchFamily="49" charset="-122"/>
              </a:rPr>
              <a:t>GC</a:t>
            </a:r>
          </a:p>
          <a:p>
            <a:pPr marL="342900" indent="-342900">
              <a:buFont typeface="+mj-lt"/>
              <a:buAutoNum type="arabicPeriod"/>
            </a:pPr>
            <a:r>
              <a:rPr lang="zh-CN" altLang="en-US" dirty="0">
                <a:solidFill>
                  <a:schemeClr val="bg1"/>
                </a:solidFill>
                <a:latin typeface="KaiTi" panose="02010609060101010101" pitchFamily="49" charset="-122"/>
                <a:ea typeface="KaiTi" panose="02010609060101010101" pitchFamily="49" charset="-122"/>
              </a:rPr>
              <a:t>另一个是空间问题，标记清除之后会产生大量不连续的内存碎片，空间碎片太多可能会导致以后在程序运行过程中需要分配较大对象时，无法找到足够的连续内存而不得不提前触发另一次垃圾收集动作</a:t>
            </a:r>
          </a:p>
        </p:txBody>
      </p:sp>
      <p:pic>
        <p:nvPicPr>
          <p:cNvPr id="3" name="图片 2">
            <a:extLst>
              <a:ext uri="{FF2B5EF4-FFF2-40B4-BE49-F238E27FC236}">
                <a16:creationId xmlns:a16="http://schemas.microsoft.com/office/drawing/2014/main" id="{6198A2D1-3D4E-1F4E-8819-6EF505A5ABEF}"/>
              </a:ext>
            </a:extLst>
          </p:cNvPr>
          <p:cNvPicPr>
            <a:picLocks noChangeAspect="1"/>
          </p:cNvPicPr>
          <p:nvPr/>
        </p:nvPicPr>
        <p:blipFill>
          <a:blip r:embed="rId2"/>
          <a:stretch>
            <a:fillRect/>
          </a:stretch>
        </p:blipFill>
        <p:spPr>
          <a:xfrm>
            <a:off x="838200" y="1690688"/>
            <a:ext cx="3416545" cy="2803712"/>
          </a:xfrm>
          <a:prstGeom prst="rect">
            <a:avLst/>
          </a:prstGeom>
        </p:spPr>
      </p:pic>
      <p:pic>
        <p:nvPicPr>
          <p:cNvPr id="4" name="图片 3">
            <a:extLst>
              <a:ext uri="{FF2B5EF4-FFF2-40B4-BE49-F238E27FC236}">
                <a16:creationId xmlns:a16="http://schemas.microsoft.com/office/drawing/2014/main" id="{10439ACF-7599-C549-9EF0-CFFF4FB59214}"/>
              </a:ext>
            </a:extLst>
          </p:cNvPr>
          <p:cNvPicPr>
            <a:picLocks noChangeAspect="1"/>
          </p:cNvPicPr>
          <p:nvPr/>
        </p:nvPicPr>
        <p:blipFill>
          <a:blip r:embed="rId3"/>
          <a:stretch>
            <a:fillRect/>
          </a:stretch>
        </p:blipFill>
        <p:spPr>
          <a:xfrm>
            <a:off x="838200" y="4585447"/>
            <a:ext cx="3416545" cy="1211001"/>
          </a:xfrm>
          <a:prstGeom prst="rect">
            <a:avLst/>
          </a:prstGeom>
        </p:spPr>
      </p:pic>
    </p:spTree>
    <p:extLst>
      <p:ext uri="{BB962C8B-B14F-4D97-AF65-F5344CB8AC3E}">
        <p14:creationId xmlns:p14="http://schemas.microsoft.com/office/powerpoint/2010/main" val="57098746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16969</TotalTime>
  <Words>2706</Words>
  <Application>Microsoft Macintosh PowerPoint</Application>
  <PresentationFormat>宽屏</PresentationFormat>
  <Paragraphs>155</Paragraphs>
  <Slides>28</Slides>
  <Notes>18</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28</vt:i4>
      </vt:variant>
    </vt:vector>
  </HeadingPairs>
  <TitlesOfParts>
    <vt:vector size="34" baseType="lpstr">
      <vt:lpstr>等线</vt:lpstr>
      <vt:lpstr>等线 Light</vt:lpstr>
      <vt:lpstr>SimSun</vt:lpstr>
      <vt:lpstr>KaiTi</vt:lpstr>
      <vt:lpstr>Arial</vt:lpstr>
      <vt:lpstr>Office 主题​​</vt:lpstr>
      <vt:lpstr>GC Sharing</vt:lpstr>
      <vt:lpstr>主要内容</vt:lpstr>
      <vt:lpstr>JVM 内存结构 </vt:lpstr>
      <vt:lpstr>JVM 内存结构 </vt:lpstr>
      <vt:lpstr>JVM 内存结构 </vt:lpstr>
      <vt:lpstr>JVM 内存结构 </vt:lpstr>
      <vt:lpstr>JVM 内存结构 </vt:lpstr>
      <vt:lpstr>GC 的背景与一般原理 </vt:lpstr>
      <vt:lpstr>标记清除算法（Mark And Sweep）</vt:lpstr>
      <vt:lpstr>复制算法（Coping）</vt:lpstr>
      <vt:lpstr>标记-整理算法（Mark-Compact）</vt:lpstr>
      <vt:lpstr>分代收集算法（Generational Collection）</vt:lpstr>
      <vt:lpstr>串行GC(Serial GC)/ParNewGC  </vt:lpstr>
      <vt:lpstr>并行GC(Parallel GC)</vt:lpstr>
      <vt:lpstr>CMS GC(Mostly Concurrent Mark and Sweep)</vt:lpstr>
      <vt:lpstr>PowerPoint 演示文稿</vt:lpstr>
      <vt:lpstr>PowerPoint 演示文稿</vt:lpstr>
      <vt:lpstr>PowerPoint 演示文稿</vt:lpstr>
      <vt:lpstr>PowerPoint 演示文稿</vt:lpstr>
      <vt:lpstr>PowerPoint 演示文稿</vt:lpstr>
      <vt:lpstr>PowerPoint 演示文稿</vt:lpstr>
      <vt:lpstr>G1 GC(Garbage First)</vt:lpstr>
      <vt:lpstr>G1 GC(Garbage First)</vt:lpstr>
      <vt:lpstr>G1 GC 参数配置</vt:lpstr>
      <vt:lpstr>各个 GC 对比</vt:lpstr>
      <vt:lpstr>常用 GC 组合</vt:lpstr>
      <vt:lpstr>示例演示</vt:lpstr>
      <vt:lpstr>运行命令</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GC Sharing</dc:title>
  <dc:creator>1194</dc:creator>
  <cp:lastModifiedBy>1194</cp:lastModifiedBy>
  <cp:revision>61</cp:revision>
  <dcterms:created xsi:type="dcterms:W3CDTF">2020-12-07T09:35:54Z</dcterms:created>
  <dcterms:modified xsi:type="dcterms:W3CDTF">2020-12-20T15:48:22Z</dcterms:modified>
</cp:coreProperties>
</file>

<file path=docProps/thumbnail.jpeg>
</file>